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ebas Neue Bold" charset="1" panose="020B0606020202050201"/>
      <p:regular r:id="rId18"/>
    </p:embeddedFont>
    <p:embeddedFont>
      <p:font typeface="Brittany" charset="1" panose="00000000000000000000"/>
      <p:regular r:id="rId19"/>
    </p:embeddedFont>
    <p:embeddedFont>
      <p:font typeface="Bebas Neue" charset="1" panose="00000500000000000000"/>
      <p:regular r:id="rId20"/>
    </p:embeddedFont>
    <p:embeddedFont>
      <p:font typeface="Futura" charset="1" panose="020B0502020204020303"/>
      <p:regular r:id="rId21"/>
    </p:embeddedFont>
    <p:embeddedFont>
      <p:font typeface="Futura Bold" charset="1" panose="020B0702020204020203"/>
      <p:regular r:id="rId22"/>
    </p:embeddedFont>
    <p:embeddedFont>
      <p:font typeface="Canva Sans" charset="1" panose="020B05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F2rv88ZOc.mp4" Type="http://schemas.openxmlformats.org/officeDocument/2006/relationships/video"/><Relationship Id="rId4" Target="../media/VAF2rv88ZOc.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https://www.google.com/search?sca_esv=570906942&amp;rlz=1C1GCEU_enZA1060ZA1061&amp;sxsrf=AM9HkKlXs0EJdKAgTcXppuUwXttps-mnNw:1696489450054&amp;q=workings&amp;si=ALGXSlY2XXqfLjvIaFfTE-GUlBx51BAWpDZSXUPLzbsUWCeNQ_jy_YGajiUc0MyPCyzcMRp0rKFbctLVHOpyupPM3tPvN9wNcA%3D%3D&amp;expnd=1"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png" Type="http://schemas.openxmlformats.org/officeDocument/2006/relationships/image"/><Relationship Id="rId8" Target="../media/image3.png" Type="http://schemas.openxmlformats.org/officeDocument/2006/relationships/image"/><Relationship Id="rId9"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414" r="0" b="-9414"/>
            </a:stretch>
          </a:blipFill>
        </p:spPr>
      </p:sp>
      <p:sp>
        <p:nvSpPr>
          <p:cNvPr name="TextBox 3" id="3"/>
          <p:cNvSpPr txBox="true"/>
          <p:nvPr/>
        </p:nvSpPr>
        <p:spPr>
          <a:xfrm rot="0">
            <a:off x="3961673" y="4436275"/>
            <a:ext cx="10364653" cy="2760251"/>
          </a:xfrm>
          <a:prstGeom prst="rect">
            <a:avLst/>
          </a:prstGeom>
        </p:spPr>
        <p:txBody>
          <a:bodyPr anchor="t" rtlCol="false" tIns="0" lIns="0" bIns="0" rIns="0">
            <a:spAutoFit/>
          </a:bodyPr>
          <a:lstStyle/>
          <a:p>
            <a:pPr algn="ctr">
              <a:lnSpc>
                <a:spcPts val="20484"/>
              </a:lnSpc>
            </a:pPr>
            <a:r>
              <a:rPr lang="en-US" b="true" sz="20484">
                <a:solidFill>
                  <a:srgbClr val="000000"/>
                </a:solidFill>
                <a:latin typeface="Bebas Neue Bold"/>
                <a:ea typeface="Bebas Neue Bold"/>
                <a:cs typeface="Bebas Neue Bold"/>
                <a:sym typeface="Bebas Neue Bold"/>
              </a:rPr>
              <a:t>NWENDA</a:t>
            </a:r>
          </a:p>
        </p:txBody>
      </p:sp>
      <p:grpSp>
        <p:nvGrpSpPr>
          <p:cNvPr name="Group 4" id="4"/>
          <p:cNvGrpSpPr/>
          <p:nvPr/>
        </p:nvGrpSpPr>
        <p:grpSpPr>
          <a:xfrm rot="0">
            <a:off x="6109189" y="6728641"/>
            <a:ext cx="5983896" cy="781940"/>
            <a:chOff x="0" y="0"/>
            <a:chExt cx="7891201" cy="1031175"/>
          </a:xfrm>
        </p:grpSpPr>
        <p:sp>
          <p:nvSpPr>
            <p:cNvPr name="Freeform 5" id="5"/>
            <p:cNvSpPr/>
            <p:nvPr/>
          </p:nvSpPr>
          <p:spPr>
            <a:xfrm flipH="false" flipV="false" rot="0">
              <a:off x="31750" y="31750"/>
              <a:ext cx="7827701" cy="967675"/>
            </a:xfrm>
            <a:custGeom>
              <a:avLst/>
              <a:gdLst/>
              <a:ahLst/>
              <a:cxnLst/>
              <a:rect r="r" b="b" t="t" l="l"/>
              <a:pathLst>
                <a:path h="967675" w="7827701">
                  <a:moveTo>
                    <a:pt x="7734991" y="967675"/>
                  </a:moveTo>
                  <a:lnTo>
                    <a:pt x="92710" y="967675"/>
                  </a:lnTo>
                  <a:cubicBezTo>
                    <a:pt x="41910" y="967675"/>
                    <a:pt x="0" y="925765"/>
                    <a:pt x="0" y="874965"/>
                  </a:cubicBezTo>
                  <a:lnTo>
                    <a:pt x="0" y="92710"/>
                  </a:lnTo>
                  <a:cubicBezTo>
                    <a:pt x="0" y="41910"/>
                    <a:pt x="41910" y="0"/>
                    <a:pt x="92710" y="0"/>
                  </a:cubicBezTo>
                  <a:lnTo>
                    <a:pt x="7733721" y="0"/>
                  </a:lnTo>
                  <a:cubicBezTo>
                    <a:pt x="7784521" y="0"/>
                    <a:pt x="7826432" y="41910"/>
                    <a:pt x="7826432" y="92710"/>
                  </a:cubicBezTo>
                  <a:lnTo>
                    <a:pt x="7826432" y="873695"/>
                  </a:lnTo>
                  <a:cubicBezTo>
                    <a:pt x="7827701" y="925765"/>
                    <a:pt x="7785791" y="967675"/>
                    <a:pt x="7734991" y="967675"/>
                  </a:cubicBezTo>
                  <a:close/>
                </a:path>
              </a:pathLst>
            </a:custGeom>
            <a:solidFill>
              <a:srgbClr val="DFD8CA"/>
            </a:solidFill>
          </p:spPr>
        </p:sp>
        <p:sp>
          <p:nvSpPr>
            <p:cNvPr name="Freeform 6" id="6"/>
            <p:cNvSpPr/>
            <p:nvPr/>
          </p:nvSpPr>
          <p:spPr>
            <a:xfrm flipH="false" flipV="false" rot="0">
              <a:off x="0" y="0"/>
              <a:ext cx="7891201" cy="1031175"/>
            </a:xfrm>
            <a:custGeom>
              <a:avLst/>
              <a:gdLst/>
              <a:ahLst/>
              <a:cxnLst/>
              <a:rect r="r" b="b" t="t" l="l"/>
              <a:pathLst>
                <a:path h="1031175" w="7891201">
                  <a:moveTo>
                    <a:pt x="7766741" y="59690"/>
                  </a:moveTo>
                  <a:cubicBezTo>
                    <a:pt x="7802301" y="59690"/>
                    <a:pt x="7831511" y="88900"/>
                    <a:pt x="7831511" y="124460"/>
                  </a:cubicBezTo>
                  <a:lnTo>
                    <a:pt x="7831511" y="906715"/>
                  </a:lnTo>
                  <a:cubicBezTo>
                    <a:pt x="7831511" y="942275"/>
                    <a:pt x="7802301" y="971485"/>
                    <a:pt x="7766741" y="971485"/>
                  </a:cubicBezTo>
                  <a:lnTo>
                    <a:pt x="124460" y="971485"/>
                  </a:lnTo>
                  <a:cubicBezTo>
                    <a:pt x="88900" y="971485"/>
                    <a:pt x="59690" y="942275"/>
                    <a:pt x="59690" y="906715"/>
                  </a:cubicBezTo>
                  <a:lnTo>
                    <a:pt x="59690" y="124460"/>
                  </a:lnTo>
                  <a:cubicBezTo>
                    <a:pt x="59690" y="88900"/>
                    <a:pt x="88900" y="59690"/>
                    <a:pt x="124460" y="59690"/>
                  </a:cubicBezTo>
                  <a:lnTo>
                    <a:pt x="7766741" y="59690"/>
                  </a:lnTo>
                  <a:moveTo>
                    <a:pt x="7766741" y="0"/>
                  </a:moveTo>
                  <a:lnTo>
                    <a:pt x="124460" y="0"/>
                  </a:lnTo>
                  <a:cubicBezTo>
                    <a:pt x="55880" y="0"/>
                    <a:pt x="0" y="55880"/>
                    <a:pt x="0" y="124460"/>
                  </a:cubicBezTo>
                  <a:lnTo>
                    <a:pt x="0" y="906715"/>
                  </a:lnTo>
                  <a:cubicBezTo>
                    <a:pt x="0" y="975295"/>
                    <a:pt x="55880" y="1031175"/>
                    <a:pt x="124460" y="1031175"/>
                  </a:cubicBezTo>
                  <a:lnTo>
                    <a:pt x="7766741" y="1031175"/>
                  </a:lnTo>
                  <a:cubicBezTo>
                    <a:pt x="7835321" y="1031175"/>
                    <a:pt x="7891201" y="975295"/>
                    <a:pt x="7891201" y="906715"/>
                  </a:cubicBezTo>
                  <a:lnTo>
                    <a:pt x="7891201" y="124460"/>
                  </a:lnTo>
                  <a:cubicBezTo>
                    <a:pt x="7891201" y="55880"/>
                    <a:pt x="7835321" y="0"/>
                    <a:pt x="7766741" y="0"/>
                  </a:cubicBezTo>
                  <a:close/>
                </a:path>
              </a:pathLst>
            </a:custGeom>
            <a:solidFill>
              <a:srgbClr val="000000"/>
            </a:solidFill>
          </p:spPr>
        </p:sp>
      </p:grpSp>
      <p:sp>
        <p:nvSpPr>
          <p:cNvPr name="AutoShape 7" id="7"/>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TextBox 8" id="8"/>
          <p:cNvSpPr txBox="true"/>
          <p:nvPr/>
        </p:nvSpPr>
        <p:spPr>
          <a:xfrm rot="0">
            <a:off x="10164216" y="5875668"/>
            <a:ext cx="3857739" cy="1015942"/>
          </a:xfrm>
          <a:prstGeom prst="rect">
            <a:avLst/>
          </a:prstGeom>
        </p:spPr>
        <p:txBody>
          <a:bodyPr anchor="t" rtlCol="false" tIns="0" lIns="0" bIns="0" rIns="0">
            <a:spAutoFit/>
          </a:bodyPr>
          <a:lstStyle/>
          <a:p>
            <a:pPr algn="ctr">
              <a:lnSpc>
                <a:spcPts val="7624"/>
              </a:lnSpc>
            </a:pPr>
            <a:r>
              <a:rPr lang="en-US" sz="7624">
                <a:solidFill>
                  <a:srgbClr val="B91646"/>
                </a:solidFill>
                <a:latin typeface="Brittany"/>
                <a:ea typeface="Brittany"/>
                <a:cs typeface="Brittany"/>
                <a:sym typeface="Brittany"/>
              </a:rPr>
              <a:t>font design</a:t>
            </a:r>
          </a:p>
        </p:txBody>
      </p:sp>
      <p:sp>
        <p:nvSpPr>
          <p:cNvPr name="TextBox 9" id="9"/>
          <p:cNvSpPr txBox="true"/>
          <p:nvPr/>
        </p:nvSpPr>
        <p:spPr>
          <a:xfrm rot="0">
            <a:off x="5754769" y="6824935"/>
            <a:ext cx="6338317" cy="522678"/>
          </a:xfrm>
          <a:prstGeom prst="rect">
            <a:avLst/>
          </a:prstGeom>
        </p:spPr>
        <p:txBody>
          <a:bodyPr anchor="t" rtlCol="false" tIns="0" lIns="0" bIns="0" rIns="0">
            <a:spAutoFit/>
          </a:bodyPr>
          <a:lstStyle/>
          <a:p>
            <a:pPr algn="ctr">
              <a:lnSpc>
                <a:spcPts val="4260"/>
              </a:lnSpc>
            </a:pPr>
            <a:r>
              <a:rPr lang="en-US" sz="3043" spc="456">
                <a:solidFill>
                  <a:srgbClr val="000000"/>
                </a:solidFill>
                <a:latin typeface="Bebas Neue"/>
                <a:ea typeface="Bebas Neue"/>
                <a:cs typeface="Bebas Neue"/>
                <a:sym typeface="Bebas Neue"/>
              </a:rPr>
              <a:t>by MAUmELA KHATHUTSHELO</a:t>
            </a:r>
          </a:p>
        </p:txBody>
      </p:sp>
      <p:sp>
        <p:nvSpPr>
          <p:cNvPr name="TextBox 10" id="10"/>
          <p:cNvSpPr txBox="true"/>
          <p:nvPr/>
        </p:nvSpPr>
        <p:spPr>
          <a:xfrm rot="0">
            <a:off x="1028700" y="952500"/>
            <a:ext cx="5327435" cy="581153"/>
          </a:xfrm>
          <a:prstGeom prst="rect">
            <a:avLst/>
          </a:prstGeom>
        </p:spPr>
        <p:txBody>
          <a:bodyPr anchor="t" rtlCol="false" tIns="0" lIns="0" bIns="0" rIns="0">
            <a:spAutoFit/>
          </a:bodyPr>
          <a:lstStyle/>
          <a:p>
            <a:pPr algn="l">
              <a:lnSpc>
                <a:spcPts val="4716"/>
              </a:lnSpc>
            </a:pPr>
            <a:r>
              <a:rPr lang="en-US" sz="3368" b="true">
                <a:solidFill>
                  <a:srgbClr val="000000"/>
                </a:solidFill>
                <a:latin typeface="Bebas Neue Bold"/>
                <a:ea typeface="Bebas Neue Bold"/>
                <a:cs typeface="Bebas Neue Bold"/>
                <a:sym typeface="Bebas Neue Bold"/>
              </a:rPr>
              <a:t>CONCEPT WORKBOOK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3618494" y="411607"/>
            <a:ext cx="8032141" cy="2136929"/>
          </a:xfrm>
          <a:prstGeom prst="rect">
            <a:avLst/>
          </a:prstGeom>
        </p:spPr>
        <p:txBody>
          <a:bodyPr anchor="t" rtlCol="false" tIns="0" lIns="0" bIns="0" rIns="0">
            <a:spAutoFit/>
          </a:bodyPr>
          <a:lstStyle/>
          <a:p>
            <a:pPr algn="ctr">
              <a:lnSpc>
                <a:spcPts val="15874"/>
              </a:lnSpc>
            </a:pPr>
            <a:r>
              <a:rPr lang="en-US" b="true" sz="15874">
                <a:solidFill>
                  <a:srgbClr val="000000"/>
                </a:solidFill>
                <a:latin typeface="Bebas Neue Bold"/>
                <a:ea typeface="Bebas Neue Bold"/>
                <a:cs typeface="Bebas Neue Bold"/>
                <a:sym typeface="Bebas Neue Bold"/>
              </a:rPr>
              <a:t>POSTER</a:t>
            </a:r>
          </a:p>
        </p:txBody>
      </p:sp>
      <p:sp>
        <p:nvSpPr>
          <p:cNvPr name="TextBox 3" id="3"/>
          <p:cNvSpPr txBox="true"/>
          <p:nvPr/>
        </p:nvSpPr>
        <p:spPr>
          <a:xfrm rot="0">
            <a:off x="6110564" y="1108084"/>
            <a:ext cx="6938172" cy="1191689"/>
          </a:xfrm>
          <a:prstGeom prst="rect">
            <a:avLst/>
          </a:prstGeom>
        </p:spPr>
        <p:txBody>
          <a:bodyPr anchor="t" rtlCol="false" tIns="0" lIns="0" bIns="0" rIns="0">
            <a:spAutoFit/>
          </a:bodyPr>
          <a:lstStyle/>
          <a:p>
            <a:pPr algn="ctr">
              <a:lnSpc>
                <a:spcPts val="8968"/>
              </a:lnSpc>
            </a:pPr>
            <a:r>
              <a:rPr lang="en-US" sz="8968">
                <a:solidFill>
                  <a:srgbClr val="B91646"/>
                </a:solidFill>
                <a:latin typeface="Brittany"/>
                <a:ea typeface="Brittany"/>
                <a:cs typeface="Brittany"/>
                <a:sym typeface="Brittany"/>
              </a:rPr>
              <a:t>concept &amp; Design</a:t>
            </a:r>
          </a:p>
        </p:txBody>
      </p:sp>
      <p:grpSp>
        <p:nvGrpSpPr>
          <p:cNvPr name="Group 4" id="4"/>
          <p:cNvGrpSpPr/>
          <p:nvPr/>
        </p:nvGrpSpPr>
        <p:grpSpPr>
          <a:xfrm rot="0">
            <a:off x="7463473" y="6357650"/>
            <a:ext cx="3361054" cy="2900650"/>
            <a:chOff x="0" y="0"/>
            <a:chExt cx="4481406" cy="3867534"/>
          </a:xfrm>
        </p:grpSpPr>
        <p:sp>
          <p:nvSpPr>
            <p:cNvPr name="Freeform 5" id="5"/>
            <p:cNvSpPr/>
            <p:nvPr/>
          </p:nvSpPr>
          <p:spPr>
            <a:xfrm flipH="false" flipV="false" rot="-5402682">
              <a:off x="1549640" y="1092728"/>
              <a:ext cx="1223957" cy="4322282"/>
            </a:xfrm>
            <a:custGeom>
              <a:avLst/>
              <a:gdLst/>
              <a:ahLst/>
              <a:cxnLst/>
              <a:rect r="r" b="b" t="t" l="l"/>
              <a:pathLst>
                <a:path h="4322282" w="1223957">
                  <a:moveTo>
                    <a:pt x="0" y="0"/>
                  </a:moveTo>
                  <a:lnTo>
                    <a:pt x="1223956" y="0"/>
                  </a:lnTo>
                  <a:lnTo>
                    <a:pt x="1223956" y="4322282"/>
                  </a:lnTo>
                  <a:lnTo>
                    <a:pt x="0" y="4322282"/>
                  </a:lnTo>
                  <a:lnTo>
                    <a:pt x="0" y="0"/>
                  </a:lnTo>
                  <a:close/>
                </a:path>
              </a:pathLst>
            </a:custGeom>
            <a:blipFill>
              <a:blip r:embed="rId2"/>
              <a:stretch>
                <a:fillRect l="0" t="0" r="0" b="0"/>
              </a:stretch>
            </a:blipFill>
          </p:spPr>
        </p:sp>
        <p:sp>
          <p:nvSpPr>
            <p:cNvPr name="Freeform 6" id="6"/>
            <p:cNvSpPr/>
            <p:nvPr/>
          </p:nvSpPr>
          <p:spPr>
            <a:xfrm flipH="false" flipV="false" rot="-5402682">
              <a:off x="1395616" y="-1111453"/>
              <a:ext cx="1971930" cy="4198113"/>
            </a:xfrm>
            <a:custGeom>
              <a:avLst/>
              <a:gdLst/>
              <a:ahLst/>
              <a:cxnLst/>
              <a:rect r="r" b="b" t="t" l="l"/>
              <a:pathLst>
                <a:path h="4198113" w="1971930">
                  <a:moveTo>
                    <a:pt x="0" y="0"/>
                  </a:moveTo>
                  <a:lnTo>
                    <a:pt x="1971930" y="0"/>
                  </a:lnTo>
                  <a:lnTo>
                    <a:pt x="1971930" y="4198112"/>
                  </a:lnTo>
                  <a:lnTo>
                    <a:pt x="0" y="4198112"/>
                  </a:lnTo>
                  <a:lnTo>
                    <a:pt x="0" y="0"/>
                  </a:lnTo>
                  <a:close/>
                </a:path>
              </a:pathLst>
            </a:custGeom>
            <a:blipFill>
              <a:blip r:embed="rId3"/>
              <a:stretch>
                <a:fillRect l="0" t="0" r="0" b="0"/>
              </a:stretch>
            </a:blipFill>
          </p:spPr>
        </p:sp>
      </p:grpSp>
      <p:sp>
        <p:nvSpPr>
          <p:cNvPr name="Freeform 7" id="7"/>
          <p:cNvSpPr/>
          <p:nvPr/>
        </p:nvSpPr>
        <p:spPr>
          <a:xfrm flipH="false" flipV="false" rot="0">
            <a:off x="1147933" y="2835826"/>
            <a:ext cx="4505431" cy="6422474"/>
          </a:xfrm>
          <a:custGeom>
            <a:avLst/>
            <a:gdLst/>
            <a:ahLst/>
            <a:cxnLst/>
            <a:rect r="r" b="b" t="t" l="l"/>
            <a:pathLst>
              <a:path h="6422474" w="4505431">
                <a:moveTo>
                  <a:pt x="0" y="0"/>
                </a:moveTo>
                <a:lnTo>
                  <a:pt x="4505431" y="0"/>
                </a:lnTo>
                <a:lnTo>
                  <a:pt x="4505431" y="6422474"/>
                </a:lnTo>
                <a:lnTo>
                  <a:pt x="0" y="6422474"/>
                </a:lnTo>
                <a:lnTo>
                  <a:pt x="0" y="0"/>
                </a:lnTo>
                <a:close/>
              </a:path>
            </a:pathLst>
          </a:custGeom>
          <a:blipFill>
            <a:blip r:embed="rId4"/>
            <a:stretch>
              <a:fillRect l="0" t="0" r="0" b="0"/>
            </a:stretch>
          </a:blipFill>
        </p:spPr>
      </p:sp>
      <p:sp>
        <p:nvSpPr>
          <p:cNvPr name="Freeform 8" id="8"/>
          <p:cNvSpPr/>
          <p:nvPr/>
        </p:nvSpPr>
        <p:spPr>
          <a:xfrm flipH="false" flipV="false" rot="0">
            <a:off x="13048736" y="2640386"/>
            <a:ext cx="4679606" cy="6617914"/>
          </a:xfrm>
          <a:custGeom>
            <a:avLst/>
            <a:gdLst/>
            <a:ahLst/>
            <a:cxnLst/>
            <a:rect r="r" b="b" t="t" l="l"/>
            <a:pathLst>
              <a:path h="6617914" w="4679606">
                <a:moveTo>
                  <a:pt x="0" y="0"/>
                </a:moveTo>
                <a:lnTo>
                  <a:pt x="4679606" y="0"/>
                </a:lnTo>
                <a:lnTo>
                  <a:pt x="4679606" y="6617914"/>
                </a:lnTo>
                <a:lnTo>
                  <a:pt x="0" y="6617914"/>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10738356" y="1114065"/>
            <a:ext cx="5762046" cy="8144235"/>
          </a:xfrm>
          <a:custGeom>
            <a:avLst/>
            <a:gdLst/>
            <a:ahLst/>
            <a:cxnLst/>
            <a:rect r="r" b="b" t="t" l="l"/>
            <a:pathLst>
              <a:path h="8144235" w="5762046">
                <a:moveTo>
                  <a:pt x="0" y="0"/>
                </a:moveTo>
                <a:lnTo>
                  <a:pt x="5762046" y="0"/>
                </a:lnTo>
                <a:lnTo>
                  <a:pt x="5762046" y="8144235"/>
                </a:lnTo>
                <a:lnTo>
                  <a:pt x="0" y="8144235"/>
                </a:lnTo>
                <a:lnTo>
                  <a:pt x="0" y="0"/>
                </a:lnTo>
                <a:close/>
              </a:path>
            </a:pathLst>
          </a:custGeom>
          <a:blipFill>
            <a:blip r:embed="rId2"/>
            <a:stretch>
              <a:fillRect l="0" t="0" r="0" b="0"/>
            </a:stretch>
          </a:blipFill>
        </p:spPr>
      </p:sp>
      <p:sp>
        <p:nvSpPr>
          <p:cNvPr name="Freeform 3" id="3"/>
          <p:cNvSpPr/>
          <p:nvPr/>
        </p:nvSpPr>
        <p:spPr>
          <a:xfrm flipH="false" flipV="false" rot="0">
            <a:off x="2867439" y="2901342"/>
            <a:ext cx="4489602" cy="6356958"/>
          </a:xfrm>
          <a:custGeom>
            <a:avLst/>
            <a:gdLst/>
            <a:ahLst/>
            <a:cxnLst/>
            <a:rect r="r" b="b" t="t" l="l"/>
            <a:pathLst>
              <a:path h="6356958" w="4489602">
                <a:moveTo>
                  <a:pt x="0" y="0"/>
                </a:moveTo>
                <a:lnTo>
                  <a:pt x="4489602" y="0"/>
                </a:lnTo>
                <a:lnTo>
                  <a:pt x="4489602" y="6356958"/>
                </a:lnTo>
                <a:lnTo>
                  <a:pt x="0" y="6356958"/>
                </a:lnTo>
                <a:lnTo>
                  <a:pt x="0" y="0"/>
                </a:lnTo>
                <a:close/>
              </a:path>
            </a:pathLst>
          </a:custGeom>
          <a:blipFill>
            <a:blip r:embed="rId3"/>
            <a:stretch>
              <a:fillRect l="0" t="0" r="0" b="0"/>
            </a:stretch>
          </a:blipFill>
        </p:spPr>
      </p:sp>
      <p:sp>
        <p:nvSpPr>
          <p:cNvPr name="TextBox 4" id="4"/>
          <p:cNvSpPr txBox="true"/>
          <p:nvPr/>
        </p:nvSpPr>
        <p:spPr>
          <a:xfrm rot="0">
            <a:off x="510481" y="816146"/>
            <a:ext cx="11255975" cy="2079869"/>
          </a:xfrm>
          <a:prstGeom prst="rect">
            <a:avLst/>
          </a:prstGeom>
        </p:spPr>
        <p:txBody>
          <a:bodyPr anchor="t" rtlCol="false" tIns="0" lIns="0" bIns="0" rIns="0">
            <a:spAutoFit/>
          </a:bodyPr>
          <a:lstStyle/>
          <a:p>
            <a:pPr algn="l">
              <a:lnSpc>
                <a:spcPts val="15477"/>
              </a:lnSpc>
            </a:pPr>
            <a:r>
              <a:rPr lang="en-US" b="true" sz="15477">
                <a:solidFill>
                  <a:srgbClr val="000000"/>
                </a:solidFill>
                <a:latin typeface="Bebas Neue Bold"/>
                <a:ea typeface="Bebas Neue Bold"/>
                <a:cs typeface="Bebas Neue Bold"/>
                <a:sym typeface="Bebas Neue Bold"/>
              </a:rPr>
              <a:t>POSTER DESIGN</a:t>
            </a:r>
          </a:p>
        </p:txBody>
      </p:sp>
      <p:sp>
        <p:nvSpPr>
          <p:cNvPr name="TextBox 5" id="5"/>
          <p:cNvSpPr txBox="true"/>
          <p:nvPr/>
        </p:nvSpPr>
        <p:spPr>
          <a:xfrm rot="-650219">
            <a:off x="3556258" y="358618"/>
            <a:ext cx="5202031" cy="1360487"/>
          </a:xfrm>
          <a:prstGeom prst="rect">
            <a:avLst/>
          </a:prstGeom>
        </p:spPr>
        <p:txBody>
          <a:bodyPr anchor="t" rtlCol="false" tIns="0" lIns="0" bIns="0" rIns="0">
            <a:spAutoFit/>
          </a:bodyPr>
          <a:lstStyle/>
          <a:p>
            <a:pPr algn="l">
              <a:lnSpc>
                <a:spcPts val="10281"/>
              </a:lnSpc>
            </a:pPr>
            <a:r>
              <a:rPr lang="en-US" sz="10281">
                <a:solidFill>
                  <a:srgbClr val="B91646"/>
                </a:solidFill>
                <a:latin typeface="Brittany"/>
                <a:ea typeface="Brittany"/>
                <a:cs typeface="Brittany"/>
                <a:sym typeface="Brittany"/>
              </a:rPr>
              <a:t>Final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149570" y="372339"/>
            <a:ext cx="3186112" cy="1312721"/>
            <a:chOff x="0" y="0"/>
            <a:chExt cx="839141" cy="345737"/>
          </a:xfrm>
        </p:grpSpPr>
        <p:sp>
          <p:nvSpPr>
            <p:cNvPr name="Freeform 3" id="3"/>
            <p:cNvSpPr/>
            <p:nvPr/>
          </p:nvSpPr>
          <p:spPr>
            <a:xfrm flipH="false" flipV="false" rot="0">
              <a:off x="0" y="0"/>
              <a:ext cx="839141" cy="345737"/>
            </a:xfrm>
            <a:custGeom>
              <a:avLst/>
              <a:gdLst/>
              <a:ahLst/>
              <a:cxnLst/>
              <a:rect r="r" b="b" t="t" l="l"/>
              <a:pathLst>
                <a:path h="345737" w="839141">
                  <a:moveTo>
                    <a:pt x="635941" y="0"/>
                  </a:moveTo>
                  <a:lnTo>
                    <a:pt x="0" y="0"/>
                  </a:lnTo>
                  <a:lnTo>
                    <a:pt x="0" y="345737"/>
                  </a:lnTo>
                  <a:lnTo>
                    <a:pt x="635941" y="345737"/>
                  </a:lnTo>
                  <a:lnTo>
                    <a:pt x="839141" y="172869"/>
                  </a:lnTo>
                  <a:lnTo>
                    <a:pt x="635941" y="0"/>
                  </a:lnTo>
                  <a:close/>
                </a:path>
              </a:pathLst>
            </a:custGeom>
            <a:solidFill>
              <a:srgbClr val="F9C041"/>
            </a:solidFill>
          </p:spPr>
        </p:sp>
        <p:sp>
          <p:nvSpPr>
            <p:cNvPr name="TextBox 4" id="4"/>
            <p:cNvSpPr txBox="true"/>
            <p:nvPr/>
          </p:nvSpPr>
          <p:spPr>
            <a:xfrm>
              <a:off x="0" y="-123825"/>
              <a:ext cx="724841" cy="469562"/>
            </a:xfrm>
            <a:prstGeom prst="rect">
              <a:avLst/>
            </a:prstGeom>
          </p:spPr>
          <p:txBody>
            <a:bodyPr anchor="ctr" rtlCol="false" tIns="50800" lIns="50800" bIns="50800" rIns="50800"/>
            <a:lstStyle/>
            <a:p>
              <a:pPr algn="ctr">
                <a:lnSpc>
                  <a:spcPts val="4479"/>
                </a:lnSpc>
              </a:pPr>
              <a:r>
                <a:rPr lang="en-US" sz="3199">
                  <a:solidFill>
                    <a:srgbClr val="FFFFFF"/>
                  </a:solidFill>
                  <a:latin typeface="Futura"/>
                  <a:ea typeface="Futura"/>
                  <a:cs typeface="Futura"/>
                  <a:sym typeface="Futura"/>
                </a:rPr>
                <a:t>Animation</a:t>
              </a: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1513750" y="1145032"/>
            <a:ext cx="5745550" cy="8229600"/>
          </a:xfrm>
          <a:prstGeom prst="rect">
            <a:avLst/>
          </a:prstGeom>
        </p:spPr>
      </p:pic>
      <p:sp>
        <p:nvSpPr>
          <p:cNvPr name="TextBox 6" id="6"/>
          <p:cNvSpPr txBox="true"/>
          <p:nvPr/>
        </p:nvSpPr>
        <p:spPr>
          <a:xfrm rot="0">
            <a:off x="1028700" y="2592843"/>
            <a:ext cx="8238613" cy="3535680"/>
          </a:xfrm>
          <a:prstGeom prst="rect">
            <a:avLst/>
          </a:prstGeom>
        </p:spPr>
        <p:txBody>
          <a:bodyPr anchor="t" rtlCol="false" tIns="0" lIns="0" bIns="0" rIns="0">
            <a:spAutoFit/>
          </a:bodyPr>
          <a:lstStyle/>
          <a:p>
            <a:pPr algn="ctr">
              <a:lnSpc>
                <a:spcPts val="4620"/>
              </a:lnSpc>
            </a:pPr>
            <a:r>
              <a:rPr lang="en-US" sz="3300">
                <a:solidFill>
                  <a:srgbClr val="000000"/>
                </a:solidFill>
                <a:latin typeface="Futura"/>
                <a:ea typeface="Futura"/>
                <a:cs typeface="Futura"/>
                <a:sym typeface="Futura"/>
              </a:rPr>
              <a:t>After doing the design for the alphabet font and the typography poster,I decided to create an animated infographic video of the poster.Which i then created from scratch,also using some elements from the initial typography poster.</a:t>
            </a:r>
          </a:p>
        </p:txBody>
      </p:sp>
      <p:sp>
        <p:nvSpPr>
          <p:cNvPr name="TextBox 7" id="7"/>
          <p:cNvSpPr txBox="true"/>
          <p:nvPr/>
        </p:nvSpPr>
        <p:spPr>
          <a:xfrm rot="0">
            <a:off x="4002030" y="7994167"/>
            <a:ext cx="229195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Enjoy..........</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5240071" y="2478185"/>
            <a:ext cx="7807859" cy="2084290"/>
          </a:xfrm>
          <a:prstGeom prst="rect">
            <a:avLst/>
          </a:prstGeom>
        </p:spPr>
        <p:txBody>
          <a:bodyPr anchor="t" rtlCol="false" tIns="0" lIns="0" bIns="0" rIns="0">
            <a:spAutoFit/>
          </a:bodyPr>
          <a:lstStyle/>
          <a:p>
            <a:pPr algn="ctr">
              <a:lnSpc>
                <a:spcPts val="15431"/>
              </a:lnSpc>
            </a:pPr>
            <a:r>
              <a:rPr lang="en-US" b="true" sz="15431">
                <a:solidFill>
                  <a:srgbClr val="000000"/>
                </a:solidFill>
                <a:latin typeface="Bebas Neue Bold"/>
                <a:ea typeface="Bebas Neue Bold"/>
                <a:cs typeface="Bebas Neue Bold"/>
                <a:sym typeface="Bebas Neue Bold"/>
              </a:rPr>
              <a:t>CONTENT</a:t>
            </a:r>
          </a:p>
        </p:txBody>
      </p:sp>
      <p:sp>
        <p:nvSpPr>
          <p:cNvPr name="TextBox 3" id="3"/>
          <p:cNvSpPr txBox="true"/>
          <p:nvPr/>
        </p:nvSpPr>
        <p:spPr>
          <a:xfrm rot="0">
            <a:off x="6205614" y="1324822"/>
            <a:ext cx="5892665" cy="1551032"/>
          </a:xfrm>
          <a:prstGeom prst="rect">
            <a:avLst/>
          </a:prstGeom>
        </p:spPr>
        <p:txBody>
          <a:bodyPr anchor="t" rtlCol="false" tIns="0" lIns="0" bIns="0" rIns="0">
            <a:spAutoFit/>
          </a:bodyPr>
          <a:lstStyle/>
          <a:p>
            <a:pPr algn="ctr">
              <a:lnSpc>
                <a:spcPts val="11646"/>
              </a:lnSpc>
            </a:pPr>
            <a:r>
              <a:rPr lang="en-US" sz="11646">
                <a:solidFill>
                  <a:srgbClr val="B91646"/>
                </a:solidFill>
                <a:latin typeface="Brittany"/>
                <a:ea typeface="Brittany"/>
                <a:cs typeface="Brittany"/>
                <a:sym typeface="Brittany"/>
              </a:rPr>
              <a:t>table of</a:t>
            </a:r>
          </a:p>
        </p:txBody>
      </p:sp>
      <p:sp>
        <p:nvSpPr>
          <p:cNvPr name="AutoShape 4" id="4"/>
          <p:cNvSpPr/>
          <p:nvPr/>
        </p:nvSpPr>
        <p:spPr>
          <a:xfrm rot="2017">
            <a:off x="1028699" y="5176837"/>
            <a:ext cx="16230603" cy="0"/>
          </a:xfrm>
          <a:prstGeom prst="line">
            <a:avLst/>
          </a:prstGeom>
          <a:ln cap="flat" w="19050">
            <a:solidFill>
              <a:srgbClr val="000000"/>
            </a:solidFill>
            <a:prstDash val="solid"/>
            <a:headEnd type="none" len="sm" w="sm"/>
            <a:tailEnd type="none" len="sm" w="sm"/>
          </a:ln>
        </p:spPr>
      </p:sp>
      <p:grpSp>
        <p:nvGrpSpPr>
          <p:cNvPr name="Group 5" id="5"/>
          <p:cNvGrpSpPr/>
          <p:nvPr/>
        </p:nvGrpSpPr>
        <p:grpSpPr>
          <a:xfrm rot="0">
            <a:off x="6556362" y="7484570"/>
            <a:ext cx="5012346" cy="781940"/>
            <a:chOff x="0" y="0"/>
            <a:chExt cx="6609980" cy="1031175"/>
          </a:xfrm>
        </p:grpSpPr>
        <p:sp>
          <p:nvSpPr>
            <p:cNvPr name="Freeform 6" id="6"/>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BF3E4"/>
            </a:solidFill>
          </p:spPr>
        </p:sp>
        <p:sp>
          <p:nvSpPr>
            <p:cNvPr name="Freeform 7" id="7"/>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8" id="8"/>
          <p:cNvGrpSpPr/>
          <p:nvPr/>
        </p:nvGrpSpPr>
        <p:grpSpPr>
          <a:xfrm rot="0">
            <a:off x="834430" y="7495848"/>
            <a:ext cx="5012346" cy="781940"/>
            <a:chOff x="0" y="0"/>
            <a:chExt cx="6609980" cy="1031175"/>
          </a:xfrm>
        </p:grpSpPr>
        <p:sp>
          <p:nvSpPr>
            <p:cNvPr name="Freeform 9" id="9"/>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name="Freeform 10" id="10"/>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1" id="11"/>
          <p:cNvGrpSpPr/>
          <p:nvPr/>
        </p:nvGrpSpPr>
        <p:grpSpPr>
          <a:xfrm rot="0">
            <a:off x="6535932" y="6093030"/>
            <a:ext cx="5012346" cy="781940"/>
            <a:chOff x="0" y="0"/>
            <a:chExt cx="6609980" cy="1031175"/>
          </a:xfrm>
        </p:grpSpPr>
        <p:sp>
          <p:nvSpPr>
            <p:cNvPr name="Freeform 12" id="12"/>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name="Freeform 13" id="13"/>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4" id="14"/>
          <p:cNvGrpSpPr/>
          <p:nvPr/>
        </p:nvGrpSpPr>
        <p:grpSpPr>
          <a:xfrm rot="0">
            <a:off x="12246959" y="6104308"/>
            <a:ext cx="5012346" cy="781940"/>
            <a:chOff x="0" y="0"/>
            <a:chExt cx="6609980" cy="1031175"/>
          </a:xfrm>
        </p:grpSpPr>
        <p:sp>
          <p:nvSpPr>
            <p:cNvPr name="Freeform 15" id="15"/>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BF3E4"/>
            </a:solidFill>
          </p:spPr>
        </p:sp>
        <p:sp>
          <p:nvSpPr>
            <p:cNvPr name="Freeform 16" id="16"/>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17" id="17"/>
          <p:cNvGrpSpPr/>
          <p:nvPr/>
        </p:nvGrpSpPr>
        <p:grpSpPr>
          <a:xfrm rot="0">
            <a:off x="12246959" y="7495848"/>
            <a:ext cx="5012346" cy="781940"/>
            <a:chOff x="0" y="0"/>
            <a:chExt cx="6609980" cy="1031175"/>
          </a:xfrm>
        </p:grpSpPr>
        <p:sp>
          <p:nvSpPr>
            <p:cNvPr name="Freeform 18" id="18"/>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name="Freeform 19" id="19"/>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grpSp>
        <p:nvGrpSpPr>
          <p:cNvPr name="Group 20" id="20"/>
          <p:cNvGrpSpPr/>
          <p:nvPr/>
        </p:nvGrpSpPr>
        <p:grpSpPr>
          <a:xfrm rot="0">
            <a:off x="824905" y="6093030"/>
            <a:ext cx="5012346" cy="781940"/>
            <a:chOff x="0" y="0"/>
            <a:chExt cx="6609980" cy="1031175"/>
          </a:xfrm>
        </p:grpSpPr>
        <p:sp>
          <p:nvSpPr>
            <p:cNvPr name="Freeform 21" id="21"/>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BF3E4"/>
            </a:solidFill>
          </p:spPr>
        </p:sp>
        <p:sp>
          <p:nvSpPr>
            <p:cNvPr name="Freeform 22" id="22"/>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sp>
      </p:grpSp>
      <p:sp>
        <p:nvSpPr>
          <p:cNvPr name="TextBox 23" id="23"/>
          <p:cNvSpPr txBox="true"/>
          <p:nvPr/>
        </p:nvSpPr>
        <p:spPr>
          <a:xfrm rot="0">
            <a:off x="7142638" y="6197814"/>
            <a:ext cx="3798935" cy="537779"/>
          </a:xfrm>
          <a:prstGeom prst="rect">
            <a:avLst/>
          </a:prstGeom>
        </p:spPr>
        <p:txBody>
          <a:bodyPr anchor="t" rtlCol="false" tIns="0" lIns="0" bIns="0" rIns="0">
            <a:spAutoFit/>
          </a:bodyPr>
          <a:lstStyle/>
          <a:p>
            <a:pPr algn="ctr">
              <a:lnSpc>
                <a:spcPts val="4480"/>
              </a:lnSpc>
            </a:pPr>
            <a:r>
              <a:rPr lang="en-US" b="true" sz="3200" spc="320">
                <a:solidFill>
                  <a:srgbClr val="FBF3E4"/>
                </a:solidFill>
                <a:latin typeface="Bebas Neue Bold"/>
                <a:ea typeface="Bebas Neue Bold"/>
                <a:cs typeface="Bebas Neue Bold"/>
                <a:sym typeface="Bebas Neue Bold"/>
              </a:rPr>
              <a:t>NWENDA</a:t>
            </a:r>
          </a:p>
        </p:txBody>
      </p:sp>
      <p:sp>
        <p:nvSpPr>
          <p:cNvPr name="TextBox 24" id="24"/>
          <p:cNvSpPr txBox="true"/>
          <p:nvPr/>
        </p:nvSpPr>
        <p:spPr>
          <a:xfrm rot="0">
            <a:off x="12883158" y="7589354"/>
            <a:ext cx="3798935" cy="537779"/>
          </a:xfrm>
          <a:prstGeom prst="rect">
            <a:avLst/>
          </a:prstGeom>
        </p:spPr>
        <p:txBody>
          <a:bodyPr anchor="t" rtlCol="false" tIns="0" lIns="0" bIns="0" rIns="0">
            <a:spAutoFit/>
          </a:bodyPr>
          <a:lstStyle/>
          <a:p>
            <a:pPr algn="ctr">
              <a:lnSpc>
                <a:spcPts val="4480"/>
              </a:lnSpc>
            </a:pPr>
            <a:r>
              <a:rPr lang="en-US" b="true" sz="3200" spc="320">
                <a:solidFill>
                  <a:srgbClr val="FFFFFF"/>
                </a:solidFill>
                <a:latin typeface="Bebas Neue Bold"/>
                <a:ea typeface="Bebas Neue Bold"/>
                <a:cs typeface="Bebas Neue Bold"/>
                <a:sym typeface="Bebas Neue Bold"/>
              </a:rPr>
              <a:t>DESIGN PROCESS</a:t>
            </a:r>
          </a:p>
        </p:txBody>
      </p:sp>
      <p:sp>
        <p:nvSpPr>
          <p:cNvPr name="TextBox 25" id="25"/>
          <p:cNvSpPr txBox="true"/>
          <p:nvPr/>
        </p:nvSpPr>
        <p:spPr>
          <a:xfrm rot="0">
            <a:off x="12606093" y="6197814"/>
            <a:ext cx="3798935" cy="537779"/>
          </a:xfrm>
          <a:prstGeom prst="rect">
            <a:avLst/>
          </a:prstGeom>
        </p:spPr>
        <p:txBody>
          <a:bodyPr anchor="t" rtlCol="false" tIns="0" lIns="0" bIns="0" rIns="0">
            <a:spAutoFit/>
          </a:bodyPr>
          <a:lstStyle/>
          <a:p>
            <a:pPr algn="ctr">
              <a:lnSpc>
                <a:spcPts val="4480"/>
              </a:lnSpc>
            </a:pPr>
            <a:r>
              <a:rPr lang="en-US" b="true" sz="3200" spc="320">
                <a:solidFill>
                  <a:srgbClr val="000000"/>
                </a:solidFill>
                <a:latin typeface="Bebas Neue Bold"/>
                <a:ea typeface="Bebas Neue Bold"/>
                <a:cs typeface="Bebas Neue Bold"/>
                <a:sym typeface="Bebas Neue Bold"/>
              </a:rPr>
              <a:t>VENDA CULTURE</a:t>
            </a:r>
          </a:p>
        </p:txBody>
      </p:sp>
      <p:sp>
        <p:nvSpPr>
          <p:cNvPr name="TextBox 26" id="26"/>
          <p:cNvSpPr txBox="true"/>
          <p:nvPr/>
        </p:nvSpPr>
        <p:spPr>
          <a:xfrm rot="0">
            <a:off x="7252479" y="7578075"/>
            <a:ext cx="3798935" cy="537779"/>
          </a:xfrm>
          <a:prstGeom prst="rect">
            <a:avLst/>
          </a:prstGeom>
        </p:spPr>
        <p:txBody>
          <a:bodyPr anchor="t" rtlCol="false" tIns="0" lIns="0" bIns="0" rIns="0">
            <a:spAutoFit/>
          </a:bodyPr>
          <a:lstStyle/>
          <a:p>
            <a:pPr algn="ctr">
              <a:lnSpc>
                <a:spcPts val="4480"/>
              </a:lnSpc>
            </a:pPr>
            <a:r>
              <a:rPr lang="en-US" b="true" sz="3200" spc="320">
                <a:solidFill>
                  <a:srgbClr val="1D1D1B"/>
                </a:solidFill>
                <a:latin typeface="Bebas Neue Bold"/>
                <a:ea typeface="Bebas Neue Bold"/>
                <a:cs typeface="Bebas Neue Bold"/>
                <a:sym typeface="Bebas Neue Bold"/>
              </a:rPr>
              <a:t>poster</a:t>
            </a:r>
          </a:p>
        </p:txBody>
      </p:sp>
      <p:sp>
        <p:nvSpPr>
          <p:cNvPr name="TextBox 27" id="27"/>
          <p:cNvSpPr txBox="true"/>
          <p:nvPr/>
        </p:nvSpPr>
        <p:spPr>
          <a:xfrm rot="0">
            <a:off x="1462945" y="6197814"/>
            <a:ext cx="3798935" cy="537779"/>
          </a:xfrm>
          <a:prstGeom prst="rect">
            <a:avLst/>
          </a:prstGeom>
        </p:spPr>
        <p:txBody>
          <a:bodyPr anchor="t" rtlCol="false" tIns="0" lIns="0" bIns="0" rIns="0">
            <a:spAutoFit/>
          </a:bodyPr>
          <a:lstStyle/>
          <a:p>
            <a:pPr algn="ctr">
              <a:lnSpc>
                <a:spcPts val="4480"/>
              </a:lnSpc>
            </a:pPr>
            <a:r>
              <a:rPr lang="en-US" b="true" sz="3200" spc="320">
                <a:solidFill>
                  <a:srgbClr val="1D1D1B"/>
                </a:solidFill>
                <a:latin typeface="Bebas Neue Bold"/>
                <a:ea typeface="Bebas Neue Bold"/>
                <a:cs typeface="Bebas Neue Bold"/>
                <a:sym typeface="Bebas Neue Bold"/>
              </a:rPr>
              <a:t>FONT DESIGN</a:t>
            </a:r>
          </a:p>
        </p:txBody>
      </p:sp>
      <p:sp>
        <p:nvSpPr>
          <p:cNvPr name="TextBox 28" id="28"/>
          <p:cNvSpPr txBox="true"/>
          <p:nvPr/>
        </p:nvSpPr>
        <p:spPr>
          <a:xfrm rot="0">
            <a:off x="1431611" y="7589354"/>
            <a:ext cx="3798935" cy="537845"/>
          </a:xfrm>
          <a:prstGeom prst="rect">
            <a:avLst/>
          </a:prstGeom>
        </p:spPr>
        <p:txBody>
          <a:bodyPr anchor="t" rtlCol="false" tIns="0" lIns="0" bIns="0" rIns="0">
            <a:spAutoFit/>
          </a:bodyPr>
          <a:lstStyle/>
          <a:p>
            <a:pPr algn="ctr">
              <a:lnSpc>
                <a:spcPts val="4480"/>
              </a:lnSpc>
            </a:pPr>
            <a:r>
              <a:rPr lang="en-US" b="true" sz="3200" spc="320">
                <a:solidFill>
                  <a:srgbClr val="FFFFFF"/>
                </a:solidFill>
                <a:latin typeface="Bebas Neue Bold"/>
                <a:ea typeface="Bebas Neue Bold"/>
                <a:cs typeface="Bebas Neue Bold"/>
                <a:sym typeface="Bebas Neue Bold"/>
              </a:rPr>
              <a:t>animation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3431381" y="-11086"/>
            <a:ext cx="7685031" cy="2156581"/>
          </a:xfrm>
          <a:prstGeom prst="rect">
            <a:avLst/>
          </a:prstGeom>
        </p:spPr>
        <p:txBody>
          <a:bodyPr anchor="t" rtlCol="false" tIns="0" lIns="0" bIns="0" rIns="0">
            <a:spAutoFit/>
          </a:bodyPr>
          <a:lstStyle/>
          <a:p>
            <a:pPr algn="l">
              <a:lnSpc>
                <a:spcPts val="15971"/>
              </a:lnSpc>
            </a:pPr>
            <a:r>
              <a:rPr lang="en-US" b="true" sz="15971">
                <a:solidFill>
                  <a:srgbClr val="000000"/>
                </a:solidFill>
                <a:latin typeface="Bebas Neue Bold"/>
                <a:ea typeface="Bebas Neue Bold"/>
                <a:cs typeface="Bebas Neue Bold"/>
                <a:sym typeface="Bebas Neue Bold"/>
              </a:rPr>
              <a:t>VENDA</a:t>
            </a:r>
          </a:p>
        </p:txBody>
      </p:sp>
      <p:grpSp>
        <p:nvGrpSpPr>
          <p:cNvPr name="Group 3" id="3"/>
          <p:cNvGrpSpPr/>
          <p:nvPr/>
        </p:nvGrpSpPr>
        <p:grpSpPr>
          <a:xfrm rot="0">
            <a:off x="9258803" y="1557565"/>
            <a:ext cx="8838697" cy="6265491"/>
            <a:chOff x="0" y="0"/>
            <a:chExt cx="11655940" cy="8262552"/>
          </a:xfrm>
        </p:grpSpPr>
        <p:sp>
          <p:nvSpPr>
            <p:cNvPr name="Freeform 4" id="4"/>
            <p:cNvSpPr/>
            <p:nvPr/>
          </p:nvSpPr>
          <p:spPr>
            <a:xfrm flipH="false" flipV="false" rot="0">
              <a:off x="31750" y="31750"/>
              <a:ext cx="11592440" cy="8199051"/>
            </a:xfrm>
            <a:custGeom>
              <a:avLst/>
              <a:gdLst/>
              <a:ahLst/>
              <a:cxnLst/>
              <a:rect r="r" b="b" t="t" l="l"/>
              <a:pathLst>
                <a:path h="8199051" w="11592440">
                  <a:moveTo>
                    <a:pt x="11499731" y="8199051"/>
                  </a:moveTo>
                  <a:lnTo>
                    <a:pt x="92710" y="8199051"/>
                  </a:lnTo>
                  <a:cubicBezTo>
                    <a:pt x="41910" y="8199051"/>
                    <a:pt x="0" y="8157142"/>
                    <a:pt x="0" y="8106342"/>
                  </a:cubicBezTo>
                  <a:lnTo>
                    <a:pt x="0" y="92710"/>
                  </a:lnTo>
                  <a:cubicBezTo>
                    <a:pt x="0" y="41910"/>
                    <a:pt x="41910" y="0"/>
                    <a:pt x="92710" y="0"/>
                  </a:cubicBezTo>
                  <a:lnTo>
                    <a:pt x="11498460" y="0"/>
                  </a:lnTo>
                  <a:cubicBezTo>
                    <a:pt x="11549260" y="0"/>
                    <a:pt x="11591171" y="41910"/>
                    <a:pt x="11591171" y="92710"/>
                  </a:cubicBezTo>
                  <a:lnTo>
                    <a:pt x="11591171" y="8105072"/>
                  </a:lnTo>
                  <a:cubicBezTo>
                    <a:pt x="11592440" y="8157142"/>
                    <a:pt x="11550531" y="8199051"/>
                    <a:pt x="11499731" y="8199051"/>
                  </a:cubicBezTo>
                  <a:close/>
                </a:path>
              </a:pathLst>
            </a:custGeom>
            <a:solidFill>
              <a:srgbClr val="E1DDDB"/>
            </a:solidFill>
          </p:spPr>
        </p:sp>
        <p:sp>
          <p:nvSpPr>
            <p:cNvPr name="Freeform 5" id="5"/>
            <p:cNvSpPr/>
            <p:nvPr/>
          </p:nvSpPr>
          <p:spPr>
            <a:xfrm flipH="false" flipV="false" rot="0">
              <a:off x="0" y="0"/>
              <a:ext cx="11655940" cy="8262552"/>
            </a:xfrm>
            <a:custGeom>
              <a:avLst/>
              <a:gdLst/>
              <a:ahLst/>
              <a:cxnLst/>
              <a:rect r="r" b="b" t="t" l="l"/>
              <a:pathLst>
                <a:path h="8262552" w="11655940">
                  <a:moveTo>
                    <a:pt x="11531481" y="59690"/>
                  </a:moveTo>
                  <a:cubicBezTo>
                    <a:pt x="11567040" y="59690"/>
                    <a:pt x="11596250" y="88900"/>
                    <a:pt x="11596250" y="124460"/>
                  </a:cubicBezTo>
                  <a:lnTo>
                    <a:pt x="11596250" y="8138092"/>
                  </a:lnTo>
                  <a:cubicBezTo>
                    <a:pt x="11596250" y="8173652"/>
                    <a:pt x="11567040" y="8202862"/>
                    <a:pt x="11531481" y="8202862"/>
                  </a:cubicBezTo>
                  <a:lnTo>
                    <a:pt x="124460" y="8202862"/>
                  </a:lnTo>
                  <a:cubicBezTo>
                    <a:pt x="88900" y="8202862"/>
                    <a:pt x="59690" y="8173652"/>
                    <a:pt x="59690" y="8138092"/>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8138092"/>
                  </a:lnTo>
                  <a:cubicBezTo>
                    <a:pt x="0" y="8206672"/>
                    <a:pt x="55880" y="8262552"/>
                    <a:pt x="124460" y="8262552"/>
                  </a:cubicBezTo>
                  <a:lnTo>
                    <a:pt x="11531481" y="8262552"/>
                  </a:lnTo>
                  <a:cubicBezTo>
                    <a:pt x="11600060" y="8262552"/>
                    <a:pt x="11655940" y="8206672"/>
                    <a:pt x="11655940" y="8138092"/>
                  </a:cubicBezTo>
                  <a:lnTo>
                    <a:pt x="11655940" y="124460"/>
                  </a:lnTo>
                  <a:cubicBezTo>
                    <a:pt x="11655940" y="55880"/>
                    <a:pt x="11600060" y="0"/>
                    <a:pt x="11531481" y="0"/>
                  </a:cubicBezTo>
                  <a:close/>
                </a:path>
              </a:pathLst>
            </a:custGeom>
            <a:solidFill>
              <a:srgbClr val="000000"/>
            </a:solidFill>
          </p:spPr>
        </p:sp>
      </p:grpSp>
      <p:grpSp>
        <p:nvGrpSpPr>
          <p:cNvPr name="Group 6" id="6"/>
          <p:cNvGrpSpPr/>
          <p:nvPr/>
        </p:nvGrpSpPr>
        <p:grpSpPr>
          <a:xfrm rot="0">
            <a:off x="9591275" y="1854277"/>
            <a:ext cx="8173752" cy="4731765"/>
            <a:chOff x="0" y="0"/>
            <a:chExt cx="10898336" cy="6309020"/>
          </a:xfrm>
        </p:grpSpPr>
        <p:pic>
          <p:nvPicPr>
            <p:cNvPr name="Picture 7" id="7"/>
            <p:cNvPicPr>
              <a:picLocks noChangeAspect="true"/>
            </p:cNvPicPr>
            <p:nvPr/>
          </p:nvPicPr>
          <p:blipFill>
            <a:blip r:embed="rId2"/>
            <a:srcRect l="0" t="2953" r="0" b="2953"/>
            <a:stretch>
              <a:fillRect/>
            </a:stretch>
          </p:blipFill>
          <p:spPr>
            <a:xfrm flipH="false" flipV="false">
              <a:off x="0" y="0"/>
              <a:ext cx="10898336" cy="6309020"/>
            </a:xfrm>
            <a:prstGeom prst="rect">
              <a:avLst/>
            </a:prstGeom>
          </p:spPr>
        </p:pic>
      </p:grpSp>
      <p:grpSp>
        <p:nvGrpSpPr>
          <p:cNvPr name="Group 8" id="8"/>
          <p:cNvGrpSpPr/>
          <p:nvPr/>
        </p:nvGrpSpPr>
        <p:grpSpPr>
          <a:xfrm rot="0">
            <a:off x="-28575" y="244976"/>
            <a:ext cx="3186112" cy="1312589"/>
            <a:chOff x="0" y="0"/>
            <a:chExt cx="839141" cy="345702"/>
          </a:xfrm>
        </p:grpSpPr>
        <p:sp>
          <p:nvSpPr>
            <p:cNvPr name="Freeform 9" id="9"/>
            <p:cNvSpPr/>
            <p:nvPr/>
          </p:nvSpPr>
          <p:spPr>
            <a:xfrm flipH="false" flipV="false" rot="0">
              <a:off x="0" y="0"/>
              <a:ext cx="839141" cy="345702"/>
            </a:xfrm>
            <a:custGeom>
              <a:avLst/>
              <a:gdLst/>
              <a:ahLst/>
              <a:cxnLst/>
              <a:rect r="r" b="b" t="t" l="l"/>
              <a:pathLst>
                <a:path h="345702" w="839141">
                  <a:moveTo>
                    <a:pt x="635941" y="0"/>
                  </a:moveTo>
                  <a:lnTo>
                    <a:pt x="0" y="0"/>
                  </a:lnTo>
                  <a:lnTo>
                    <a:pt x="0" y="345702"/>
                  </a:lnTo>
                  <a:lnTo>
                    <a:pt x="635941" y="345702"/>
                  </a:lnTo>
                  <a:lnTo>
                    <a:pt x="839141" y="172851"/>
                  </a:lnTo>
                  <a:lnTo>
                    <a:pt x="635941" y="0"/>
                  </a:lnTo>
                  <a:close/>
                </a:path>
              </a:pathLst>
            </a:custGeom>
            <a:solidFill>
              <a:srgbClr val="F9C041"/>
            </a:solidFill>
          </p:spPr>
        </p:sp>
        <p:sp>
          <p:nvSpPr>
            <p:cNvPr name="TextBox 10" id="10"/>
            <p:cNvSpPr txBox="true"/>
            <p:nvPr/>
          </p:nvSpPr>
          <p:spPr>
            <a:xfrm>
              <a:off x="0" y="-123825"/>
              <a:ext cx="724841" cy="469527"/>
            </a:xfrm>
            <a:prstGeom prst="rect">
              <a:avLst/>
            </a:prstGeom>
          </p:spPr>
          <p:txBody>
            <a:bodyPr anchor="ctr" rtlCol="false" tIns="50800" lIns="50800" bIns="50800" rIns="50800"/>
            <a:lstStyle/>
            <a:p>
              <a:pPr algn="ctr">
                <a:lnSpc>
                  <a:spcPts val="4479"/>
                </a:lnSpc>
              </a:pPr>
              <a:r>
                <a:rPr lang="en-US" sz="3199">
                  <a:solidFill>
                    <a:srgbClr val="FFFFFF"/>
                  </a:solidFill>
                  <a:latin typeface="Futura"/>
                  <a:ea typeface="Futura"/>
                  <a:cs typeface="Futura"/>
                  <a:sym typeface="Futura"/>
                </a:rPr>
                <a:t>Venda </a:t>
              </a:r>
            </a:p>
            <a:p>
              <a:pPr algn="ctr">
                <a:lnSpc>
                  <a:spcPts val="4479"/>
                </a:lnSpc>
              </a:pPr>
              <a:r>
                <a:rPr lang="en-US" sz="3199">
                  <a:solidFill>
                    <a:srgbClr val="FFFFFF"/>
                  </a:solidFill>
                  <a:latin typeface="Futura"/>
                  <a:ea typeface="Futura"/>
                  <a:cs typeface="Futura"/>
                  <a:sym typeface="Futura"/>
                </a:rPr>
                <a:t>culture</a:t>
              </a:r>
            </a:p>
          </p:txBody>
        </p:sp>
      </p:grpSp>
      <p:sp>
        <p:nvSpPr>
          <p:cNvPr name="TextBox 11" id="11"/>
          <p:cNvSpPr txBox="true"/>
          <p:nvPr/>
        </p:nvSpPr>
        <p:spPr>
          <a:xfrm rot="0">
            <a:off x="5543723" y="1589891"/>
            <a:ext cx="7074832" cy="764345"/>
          </a:xfrm>
          <a:prstGeom prst="rect">
            <a:avLst/>
          </a:prstGeom>
        </p:spPr>
        <p:txBody>
          <a:bodyPr anchor="t" rtlCol="false" tIns="0" lIns="0" bIns="0" rIns="0">
            <a:spAutoFit/>
          </a:bodyPr>
          <a:lstStyle/>
          <a:p>
            <a:pPr algn="l">
              <a:lnSpc>
                <a:spcPts val="5742"/>
              </a:lnSpc>
            </a:pPr>
            <a:r>
              <a:rPr lang="en-US" sz="5742">
                <a:solidFill>
                  <a:srgbClr val="B91646"/>
                </a:solidFill>
                <a:latin typeface="Brittany"/>
                <a:ea typeface="Brittany"/>
                <a:cs typeface="Brittany"/>
                <a:sym typeface="Brittany"/>
              </a:rPr>
              <a:t>brief history</a:t>
            </a:r>
          </a:p>
        </p:txBody>
      </p:sp>
      <p:sp>
        <p:nvSpPr>
          <p:cNvPr name="TextBox 12" id="12"/>
          <p:cNvSpPr txBox="true"/>
          <p:nvPr/>
        </p:nvSpPr>
        <p:spPr>
          <a:xfrm rot="0">
            <a:off x="11634713" y="6734877"/>
            <a:ext cx="4086876" cy="914853"/>
          </a:xfrm>
          <a:prstGeom prst="rect">
            <a:avLst/>
          </a:prstGeom>
        </p:spPr>
        <p:txBody>
          <a:bodyPr anchor="t" rtlCol="false" tIns="0" lIns="0" bIns="0" rIns="0">
            <a:spAutoFit/>
          </a:bodyPr>
          <a:lstStyle/>
          <a:p>
            <a:pPr algn="ctr">
              <a:lnSpc>
                <a:spcPts val="7376"/>
              </a:lnSpc>
            </a:pPr>
            <a:r>
              <a:rPr lang="en-US" b="true" sz="5268">
                <a:solidFill>
                  <a:srgbClr val="000000"/>
                </a:solidFill>
                <a:latin typeface="Bebas Neue Bold"/>
                <a:ea typeface="Bebas Neue Bold"/>
                <a:cs typeface="Bebas Neue Bold"/>
                <a:sym typeface="Bebas Neue Bold"/>
              </a:rPr>
              <a:t>thohoyandou</a:t>
            </a:r>
          </a:p>
        </p:txBody>
      </p:sp>
      <p:sp>
        <p:nvSpPr>
          <p:cNvPr name="TextBox 13" id="13"/>
          <p:cNvSpPr txBox="true"/>
          <p:nvPr/>
        </p:nvSpPr>
        <p:spPr>
          <a:xfrm rot="0">
            <a:off x="3813225" y="4349882"/>
            <a:ext cx="9525" cy="580258"/>
          </a:xfrm>
          <a:prstGeom prst="rect">
            <a:avLst/>
          </a:prstGeom>
        </p:spPr>
        <p:txBody>
          <a:bodyPr anchor="t" rtlCol="false" tIns="0" lIns="0" bIns="0" rIns="0">
            <a:spAutoFit/>
          </a:bodyPr>
          <a:lstStyle/>
          <a:p>
            <a:pPr algn="ctr">
              <a:lnSpc>
                <a:spcPts val="4759"/>
              </a:lnSpc>
            </a:pPr>
          </a:p>
        </p:txBody>
      </p:sp>
      <p:sp>
        <p:nvSpPr>
          <p:cNvPr name="TextBox 14" id="14"/>
          <p:cNvSpPr txBox="true"/>
          <p:nvPr/>
        </p:nvSpPr>
        <p:spPr>
          <a:xfrm rot="0">
            <a:off x="316611" y="2641374"/>
            <a:ext cx="8184955" cy="7534391"/>
          </a:xfrm>
          <a:prstGeom prst="rect">
            <a:avLst/>
          </a:prstGeom>
        </p:spPr>
        <p:txBody>
          <a:bodyPr anchor="t" rtlCol="false" tIns="0" lIns="0" bIns="0" rIns="0">
            <a:spAutoFit/>
          </a:bodyPr>
          <a:lstStyle/>
          <a:p>
            <a:pPr algn="l">
              <a:lnSpc>
                <a:spcPts val="2961"/>
              </a:lnSpc>
              <a:spcBef>
                <a:spcPct val="0"/>
              </a:spcBef>
            </a:pPr>
            <a:r>
              <a:rPr lang="en-US" sz="2115">
                <a:solidFill>
                  <a:srgbClr val="000000"/>
                </a:solidFill>
                <a:latin typeface="Futura"/>
                <a:ea typeface="Futura"/>
                <a:cs typeface="Futura"/>
                <a:sym typeface="Futura"/>
              </a:rPr>
              <a:t>The Venḓa (VhaVenḓa or Vhangona) are a Southern African Bantu people living mostly near the South African-Zimbabwean border. The Venda language arose from interactions with Sotho-Tswana and Kalanga initiates during the 15th century in Zimbabwe.[4]</a:t>
            </a:r>
          </a:p>
          <a:p>
            <a:pPr algn="l">
              <a:lnSpc>
                <a:spcPts val="2961"/>
              </a:lnSpc>
              <a:spcBef>
                <a:spcPct val="0"/>
              </a:spcBef>
            </a:pPr>
          </a:p>
          <a:p>
            <a:pPr algn="l">
              <a:lnSpc>
                <a:spcPts val="2961"/>
              </a:lnSpc>
              <a:spcBef>
                <a:spcPct val="0"/>
              </a:spcBef>
            </a:pPr>
            <a:r>
              <a:rPr lang="en-US" sz="2115">
                <a:solidFill>
                  <a:srgbClr val="000000"/>
                </a:solidFill>
                <a:latin typeface="Futura"/>
                <a:ea typeface="Futura"/>
                <a:cs typeface="Futura"/>
                <a:sym typeface="Futura"/>
              </a:rPr>
              <a:t>The history of the Venda starts from the Kingdom of Mapungubwe (9th Century) where King Shiriyadenga was the first king of Venda and Mapungubwe.[5] The Mapungubwe Kingdom stretched from the Soutpansberg in the south, across the Limpopo River to the Matopos in the north. The Kingdom declined from 1240, and power moved north to the Great Zimbabwe Kingdom. The first Venda settlement in the Soutpansberg was that of the legendary chief Thoho-ya-Ndou (Head of the Elephant). His royal kraal was called D’zata; its remains have been declared a National Monument. The Mapungubwe Collection is a museum collection of artefacts found at the archaeological site and is housed in the Mapungubwe Museum in Pretoria. Venda people share ancestry with Lobedu people and Kalanga people. They are also related to Sotho-Tswana peoples Sotho-Tswana and Shona groups. All these tribes were under the Venda kingdom</a:t>
            </a:r>
          </a:p>
        </p:txBody>
      </p:sp>
      <p:sp>
        <p:nvSpPr>
          <p:cNvPr name="Freeform 15" id="15"/>
          <p:cNvSpPr/>
          <p:nvPr/>
        </p:nvSpPr>
        <p:spPr>
          <a:xfrm flipH="false" flipV="false" rot="0">
            <a:off x="12171937" y="8080231"/>
            <a:ext cx="3012428" cy="2008285"/>
          </a:xfrm>
          <a:custGeom>
            <a:avLst/>
            <a:gdLst/>
            <a:ahLst/>
            <a:cxnLst/>
            <a:rect r="r" b="b" t="t" l="l"/>
            <a:pathLst>
              <a:path h="2008285" w="3012428">
                <a:moveTo>
                  <a:pt x="0" y="0"/>
                </a:moveTo>
                <a:lnTo>
                  <a:pt x="3012428" y="0"/>
                </a:lnTo>
                <a:lnTo>
                  <a:pt x="3012428" y="2008286"/>
                </a:lnTo>
                <a:lnTo>
                  <a:pt x="0" y="2008286"/>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11500463" y="1028700"/>
            <a:ext cx="5629507" cy="8229600"/>
            <a:chOff x="0" y="0"/>
            <a:chExt cx="7423855" cy="10852700"/>
          </a:xfrm>
        </p:grpSpPr>
        <p:sp>
          <p:nvSpPr>
            <p:cNvPr name="Freeform 3" id="3"/>
            <p:cNvSpPr/>
            <p:nvPr/>
          </p:nvSpPr>
          <p:spPr>
            <a:xfrm flipH="false" flipV="false" rot="0">
              <a:off x="31750" y="31750"/>
              <a:ext cx="7360355" cy="10789200"/>
            </a:xfrm>
            <a:custGeom>
              <a:avLst/>
              <a:gdLst/>
              <a:ahLst/>
              <a:cxnLst/>
              <a:rect r="r" b="b" t="t" l="l"/>
              <a:pathLst>
                <a:path h="10789200" w="7360355">
                  <a:moveTo>
                    <a:pt x="7267645" y="10789200"/>
                  </a:moveTo>
                  <a:lnTo>
                    <a:pt x="92710" y="10789200"/>
                  </a:lnTo>
                  <a:cubicBezTo>
                    <a:pt x="41910" y="10789200"/>
                    <a:pt x="0" y="10747290"/>
                    <a:pt x="0" y="10696490"/>
                  </a:cubicBezTo>
                  <a:lnTo>
                    <a:pt x="0" y="92710"/>
                  </a:lnTo>
                  <a:cubicBezTo>
                    <a:pt x="0" y="41910"/>
                    <a:pt x="41910" y="0"/>
                    <a:pt x="92710" y="0"/>
                  </a:cubicBezTo>
                  <a:lnTo>
                    <a:pt x="7266374" y="0"/>
                  </a:lnTo>
                  <a:cubicBezTo>
                    <a:pt x="7317174" y="0"/>
                    <a:pt x="7359085" y="41910"/>
                    <a:pt x="7359085" y="92710"/>
                  </a:cubicBezTo>
                  <a:lnTo>
                    <a:pt x="7359085" y="10695220"/>
                  </a:lnTo>
                  <a:cubicBezTo>
                    <a:pt x="7360355" y="10747290"/>
                    <a:pt x="7318445" y="10789200"/>
                    <a:pt x="7267645" y="10789200"/>
                  </a:cubicBezTo>
                  <a:close/>
                </a:path>
              </a:pathLst>
            </a:custGeom>
            <a:solidFill>
              <a:srgbClr val="191415"/>
            </a:solidFill>
          </p:spPr>
        </p:sp>
        <p:sp>
          <p:nvSpPr>
            <p:cNvPr name="Freeform 4" id="4"/>
            <p:cNvSpPr/>
            <p:nvPr/>
          </p:nvSpPr>
          <p:spPr>
            <a:xfrm flipH="false" flipV="false" rot="0">
              <a:off x="0" y="0"/>
              <a:ext cx="7423855" cy="10852700"/>
            </a:xfrm>
            <a:custGeom>
              <a:avLst/>
              <a:gdLst/>
              <a:ahLst/>
              <a:cxnLst/>
              <a:rect r="r" b="b" t="t" l="l"/>
              <a:pathLst>
                <a:path h="10852700" w="7423855">
                  <a:moveTo>
                    <a:pt x="7299395" y="59690"/>
                  </a:moveTo>
                  <a:cubicBezTo>
                    <a:pt x="7334955" y="59690"/>
                    <a:pt x="7364164" y="88900"/>
                    <a:pt x="7364164" y="124460"/>
                  </a:cubicBezTo>
                  <a:lnTo>
                    <a:pt x="7364164" y="10728240"/>
                  </a:lnTo>
                  <a:cubicBezTo>
                    <a:pt x="7364164" y="10763800"/>
                    <a:pt x="7334955" y="10793010"/>
                    <a:pt x="7299395" y="10793010"/>
                  </a:cubicBezTo>
                  <a:lnTo>
                    <a:pt x="124460" y="10793010"/>
                  </a:lnTo>
                  <a:cubicBezTo>
                    <a:pt x="88900" y="10793010"/>
                    <a:pt x="59690" y="10763800"/>
                    <a:pt x="59690" y="10728240"/>
                  </a:cubicBezTo>
                  <a:lnTo>
                    <a:pt x="59690" y="124460"/>
                  </a:lnTo>
                  <a:cubicBezTo>
                    <a:pt x="59690" y="88900"/>
                    <a:pt x="88900" y="59690"/>
                    <a:pt x="124460" y="59690"/>
                  </a:cubicBezTo>
                  <a:lnTo>
                    <a:pt x="7299395" y="59690"/>
                  </a:lnTo>
                  <a:moveTo>
                    <a:pt x="7299395" y="0"/>
                  </a:moveTo>
                  <a:lnTo>
                    <a:pt x="124460" y="0"/>
                  </a:lnTo>
                  <a:cubicBezTo>
                    <a:pt x="55880" y="0"/>
                    <a:pt x="0" y="55880"/>
                    <a:pt x="0" y="124460"/>
                  </a:cubicBezTo>
                  <a:lnTo>
                    <a:pt x="0" y="10728240"/>
                  </a:lnTo>
                  <a:cubicBezTo>
                    <a:pt x="0" y="10796820"/>
                    <a:pt x="55880" y="10852700"/>
                    <a:pt x="124460" y="10852700"/>
                  </a:cubicBezTo>
                  <a:lnTo>
                    <a:pt x="7299395" y="10852700"/>
                  </a:lnTo>
                  <a:cubicBezTo>
                    <a:pt x="7367974" y="10852700"/>
                    <a:pt x="7423855" y="10796820"/>
                    <a:pt x="7423855" y="10728240"/>
                  </a:cubicBezTo>
                  <a:lnTo>
                    <a:pt x="7423855" y="124460"/>
                  </a:lnTo>
                  <a:cubicBezTo>
                    <a:pt x="7423855" y="55880"/>
                    <a:pt x="7367974" y="0"/>
                    <a:pt x="7299395" y="0"/>
                  </a:cubicBezTo>
                  <a:close/>
                </a:path>
              </a:pathLst>
            </a:custGeom>
            <a:solidFill>
              <a:srgbClr val="000000"/>
            </a:solidFill>
          </p:spPr>
        </p:sp>
      </p:grpSp>
      <p:grpSp>
        <p:nvGrpSpPr>
          <p:cNvPr name="Group 5" id="5"/>
          <p:cNvGrpSpPr/>
          <p:nvPr/>
        </p:nvGrpSpPr>
        <p:grpSpPr>
          <a:xfrm rot="0">
            <a:off x="12053168" y="1498749"/>
            <a:ext cx="4625851" cy="7289502"/>
            <a:chOff x="0" y="0"/>
            <a:chExt cx="6167801" cy="9719337"/>
          </a:xfrm>
        </p:grpSpPr>
        <p:pic>
          <p:nvPicPr>
            <p:cNvPr name="Picture 6" id="6"/>
            <p:cNvPicPr>
              <a:picLocks noChangeAspect="true"/>
            </p:cNvPicPr>
            <p:nvPr/>
          </p:nvPicPr>
          <p:blipFill>
            <a:blip r:embed="rId2"/>
            <a:srcRect l="37634" t="0" r="37634" b="0"/>
            <a:stretch>
              <a:fillRect/>
            </a:stretch>
          </p:blipFill>
          <p:spPr>
            <a:xfrm flipH="false" flipV="false">
              <a:off x="0" y="0"/>
              <a:ext cx="6167801" cy="9719337"/>
            </a:xfrm>
            <a:prstGeom prst="rect">
              <a:avLst/>
            </a:prstGeom>
          </p:spPr>
        </p:pic>
      </p:grpSp>
      <p:grpSp>
        <p:nvGrpSpPr>
          <p:cNvPr name="Group 7" id="7"/>
          <p:cNvGrpSpPr/>
          <p:nvPr/>
        </p:nvGrpSpPr>
        <p:grpSpPr>
          <a:xfrm rot="0">
            <a:off x="-19050" y="244976"/>
            <a:ext cx="3186112" cy="958498"/>
            <a:chOff x="0" y="0"/>
            <a:chExt cx="839141" cy="252444"/>
          </a:xfrm>
        </p:grpSpPr>
        <p:sp>
          <p:nvSpPr>
            <p:cNvPr name="Freeform 8" id="8"/>
            <p:cNvSpPr/>
            <p:nvPr/>
          </p:nvSpPr>
          <p:spPr>
            <a:xfrm flipH="false" flipV="false" rot="0">
              <a:off x="0" y="0"/>
              <a:ext cx="839141" cy="252444"/>
            </a:xfrm>
            <a:custGeom>
              <a:avLst/>
              <a:gdLst/>
              <a:ahLst/>
              <a:cxnLst/>
              <a:rect r="r" b="b" t="t" l="l"/>
              <a:pathLst>
                <a:path h="252444" w="839141">
                  <a:moveTo>
                    <a:pt x="635941" y="0"/>
                  </a:moveTo>
                  <a:lnTo>
                    <a:pt x="0" y="0"/>
                  </a:lnTo>
                  <a:lnTo>
                    <a:pt x="0" y="252444"/>
                  </a:lnTo>
                  <a:lnTo>
                    <a:pt x="635941" y="252444"/>
                  </a:lnTo>
                  <a:lnTo>
                    <a:pt x="839141" y="126222"/>
                  </a:lnTo>
                  <a:lnTo>
                    <a:pt x="635941" y="0"/>
                  </a:lnTo>
                  <a:close/>
                </a:path>
              </a:pathLst>
            </a:custGeom>
            <a:solidFill>
              <a:srgbClr val="B91646"/>
            </a:solidFill>
          </p:spPr>
        </p:sp>
        <p:sp>
          <p:nvSpPr>
            <p:cNvPr name="TextBox 9" id="9"/>
            <p:cNvSpPr txBox="true"/>
            <p:nvPr/>
          </p:nvSpPr>
          <p:spPr>
            <a:xfrm>
              <a:off x="0" y="-57150"/>
              <a:ext cx="724841" cy="309594"/>
            </a:xfrm>
            <a:prstGeom prst="rect">
              <a:avLst/>
            </a:prstGeom>
          </p:spPr>
          <p:txBody>
            <a:bodyPr anchor="ctr" rtlCol="false" tIns="50800" lIns="50800" bIns="50800" rIns="50800"/>
            <a:lstStyle/>
            <a:p>
              <a:pPr algn="ctr">
                <a:lnSpc>
                  <a:spcPts val="2799"/>
                </a:lnSpc>
              </a:pPr>
            </a:p>
          </p:txBody>
        </p:sp>
      </p:grpSp>
      <p:sp>
        <p:nvSpPr>
          <p:cNvPr name="TextBox 10" id="10"/>
          <p:cNvSpPr txBox="true"/>
          <p:nvPr/>
        </p:nvSpPr>
        <p:spPr>
          <a:xfrm rot="0">
            <a:off x="176233" y="257746"/>
            <a:ext cx="3694909" cy="789433"/>
          </a:xfrm>
          <a:prstGeom prst="rect">
            <a:avLst/>
          </a:prstGeom>
        </p:spPr>
        <p:txBody>
          <a:bodyPr anchor="t" rtlCol="false" tIns="0" lIns="0" bIns="0" rIns="0">
            <a:spAutoFit/>
          </a:bodyPr>
          <a:lstStyle/>
          <a:p>
            <a:pPr algn="l">
              <a:lnSpc>
                <a:spcPts val="5836"/>
              </a:lnSpc>
            </a:pPr>
            <a:r>
              <a:rPr lang="en-US" sz="4168">
                <a:solidFill>
                  <a:srgbClr val="FFFFFF"/>
                </a:solidFill>
                <a:latin typeface="Futura"/>
                <a:ea typeface="Futura"/>
                <a:cs typeface="Futura"/>
                <a:sym typeface="Futura"/>
              </a:rPr>
              <a:t>NWENDA</a:t>
            </a:r>
          </a:p>
        </p:txBody>
      </p:sp>
      <p:sp>
        <p:nvSpPr>
          <p:cNvPr name="TextBox 11" id="11"/>
          <p:cNvSpPr txBox="true"/>
          <p:nvPr/>
        </p:nvSpPr>
        <p:spPr>
          <a:xfrm rot="0">
            <a:off x="1257300" y="1537669"/>
            <a:ext cx="4823642" cy="673099"/>
          </a:xfrm>
          <a:prstGeom prst="rect">
            <a:avLst/>
          </a:prstGeom>
        </p:spPr>
        <p:txBody>
          <a:bodyPr anchor="t" rtlCol="false" tIns="0" lIns="0" bIns="0" rIns="0">
            <a:spAutoFit/>
          </a:bodyPr>
          <a:lstStyle/>
          <a:p>
            <a:pPr algn="ctr">
              <a:lnSpc>
                <a:spcPts val="4900"/>
              </a:lnSpc>
            </a:pPr>
            <a:r>
              <a:rPr lang="en-US" b="true" sz="3500" u="sng">
                <a:solidFill>
                  <a:srgbClr val="000000"/>
                </a:solidFill>
                <a:latin typeface="Futura Bold"/>
                <a:ea typeface="Futura Bold"/>
                <a:cs typeface="Futura Bold"/>
                <a:sym typeface="Futura Bold"/>
              </a:rPr>
              <a:t>Origin of “nwenda”</a:t>
            </a:r>
          </a:p>
        </p:txBody>
      </p:sp>
      <p:sp>
        <p:nvSpPr>
          <p:cNvPr name="TextBox 12" id="12"/>
          <p:cNvSpPr txBox="true"/>
          <p:nvPr/>
        </p:nvSpPr>
        <p:spPr>
          <a:xfrm rot="0">
            <a:off x="9139238" y="4810509"/>
            <a:ext cx="9525" cy="589783"/>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306411" y="2467227"/>
            <a:ext cx="7368713" cy="3454327"/>
          </a:xfrm>
          <a:prstGeom prst="rect">
            <a:avLst/>
          </a:prstGeom>
        </p:spPr>
        <p:txBody>
          <a:bodyPr anchor="t" rtlCol="false" tIns="0" lIns="0" bIns="0" rIns="0">
            <a:spAutoFit/>
          </a:bodyPr>
          <a:lstStyle/>
          <a:p>
            <a:pPr algn="ctr">
              <a:lnSpc>
                <a:spcPts val="2749"/>
              </a:lnSpc>
              <a:spcBef>
                <a:spcPct val="0"/>
              </a:spcBef>
            </a:pPr>
            <a:r>
              <a:rPr lang="en-US" b="true" sz="1963" spc="196">
                <a:solidFill>
                  <a:srgbClr val="000000"/>
                </a:solidFill>
                <a:latin typeface="Futura Bold"/>
                <a:ea typeface="Futura Bold"/>
                <a:cs typeface="Futura Bold"/>
                <a:sym typeface="Futura Bold"/>
              </a:rPr>
              <a:t>NWENDA </a:t>
            </a:r>
            <a:r>
              <a:rPr lang="en-US" sz="1963" spc="196">
                <a:solidFill>
                  <a:srgbClr val="000000"/>
                </a:solidFill>
                <a:latin typeface="Futura"/>
                <a:ea typeface="Futura"/>
                <a:cs typeface="Futura"/>
                <a:sym typeface="Futura"/>
              </a:rPr>
              <a:t>is a Tshivenda the traditional female attire worn from puberty to old age.Nwenda originates from way back when Vhavenḓa  women used to wear rectangular pieces of skin, usually made out of cowhide which they used to call muenda. One piece of the muenda skin used to be wrapped around the hips, while the other one was wrapped around the shoulders. However, when colonial white settlers arrived in the shores occupied by Vhavenḓa they then introduced the fabric, the fabric which then replaced the cowhide.</a:t>
            </a:r>
          </a:p>
        </p:txBody>
      </p:sp>
      <p:sp>
        <p:nvSpPr>
          <p:cNvPr name="TextBox 14" id="14"/>
          <p:cNvSpPr txBox="true"/>
          <p:nvPr/>
        </p:nvSpPr>
        <p:spPr>
          <a:xfrm rot="0">
            <a:off x="9139238" y="4810509"/>
            <a:ext cx="9525" cy="589783"/>
          </a:xfrm>
          <a:prstGeom prst="rect">
            <a:avLst/>
          </a:prstGeom>
        </p:spPr>
        <p:txBody>
          <a:bodyPr anchor="t" rtlCol="false" tIns="0" lIns="0" bIns="0" rIns="0">
            <a:spAutoFit/>
          </a:bodyPr>
          <a:lstStyle/>
          <a:p>
            <a:pPr algn="ctr">
              <a:lnSpc>
                <a:spcPts val="4759"/>
              </a:lnSpc>
            </a:pPr>
          </a:p>
        </p:txBody>
      </p:sp>
      <p:sp>
        <p:nvSpPr>
          <p:cNvPr name="TextBox 15" id="15"/>
          <p:cNvSpPr txBox="true"/>
          <p:nvPr/>
        </p:nvSpPr>
        <p:spPr>
          <a:xfrm rot="0">
            <a:off x="646789" y="6052754"/>
            <a:ext cx="6901706" cy="3112516"/>
          </a:xfrm>
          <a:prstGeom prst="rect">
            <a:avLst/>
          </a:prstGeom>
        </p:spPr>
        <p:txBody>
          <a:bodyPr anchor="t" rtlCol="false" tIns="0" lIns="0" bIns="0" rIns="0">
            <a:spAutoFit/>
          </a:bodyPr>
          <a:lstStyle/>
          <a:p>
            <a:pPr algn="ctr">
              <a:lnSpc>
                <a:spcPts val="2743"/>
              </a:lnSpc>
              <a:spcBef>
                <a:spcPct val="0"/>
              </a:spcBef>
            </a:pPr>
            <a:r>
              <a:rPr lang="en-US" sz="1959" spc="195">
                <a:solidFill>
                  <a:srgbClr val="000000"/>
                </a:solidFill>
                <a:latin typeface="Futura"/>
                <a:ea typeface="Futura"/>
                <a:cs typeface="Futura"/>
                <a:sym typeface="Futura"/>
              </a:rPr>
              <a:t>Nwenda is made of a double rectangular piece of fabric, mostly the salempo fabric.It has become fashionable to wear miňwenda, made of linen. This miňwenda may consists of two pieces, the top and bottom parts. The top part has strips of fabric, used to tie it over the shoulder or over the chest called pfunelo. The bottom ňwenda has no pfunelo, but is tucked around the waist and secured by a piece of fabric, almost in the shape of a belt.</a:t>
            </a:r>
          </a:p>
        </p:txBody>
      </p:sp>
      <p:sp>
        <p:nvSpPr>
          <p:cNvPr name="Freeform 16" id="16"/>
          <p:cNvSpPr/>
          <p:nvPr/>
        </p:nvSpPr>
        <p:spPr>
          <a:xfrm flipH="false" flipV="false" rot="0">
            <a:off x="12053168" y="1498749"/>
            <a:ext cx="4625851" cy="7289502"/>
          </a:xfrm>
          <a:custGeom>
            <a:avLst/>
            <a:gdLst/>
            <a:ahLst/>
            <a:cxnLst/>
            <a:rect r="r" b="b" t="t" l="l"/>
            <a:pathLst>
              <a:path h="7289502" w="4625851">
                <a:moveTo>
                  <a:pt x="0" y="0"/>
                </a:moveTo>
                <a:lnTo>
                  <a:pt x="4625851" y="0"/>
                </a:lnTo>
                <a:lnTo>
                  <a:pt x="4625851" y="7289502"/>
                </a:lnTo>
                <a:lnTo>
                  <a:pt x="0" y="7289502"/>
                </a:lnTo>
                <a:lnTo>
                  <a:pt x="0" y="0"/>
                </a:lnTo>
                <a:close/>
              </a:path>
            </a:pathLst>
          </a:custGeom>
          <a:blipFill>
            <a:blip r:embed="rId3"/>
            <a:stretch>
              <a:fillRect l="-15907" t="0" r="-15883" b="-3591"/>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176212" y="2437177"/>
            <a:ext cx="6167032" cy="377731"/>
          </a:xfrm>
          <a:custGeom>
            <a:avLst/>
            <a:gdLst/>
            <a:ahLst/>
            <a:cxnLst/>
            <a:rect r="r" b="b" t="t" l="l"/>
            <a:pathLst>
              <a:path h="377731" w="6167032">
                <a:moveTo>
                  <a:pt x="0" y="0"/>
                </a:moveTo>
                <a:lnTo>
                  <a:pt x="6167033" y="0"/>
                </a:lnTo>
                <a:lnTo>
                  <a:pt x="6167033" y="377731"/>
                </a:lnTo>
                <a:lnTo>
                  <a:pt x="0" y="377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84001" y="6360897"/>
            <a:ext cx="5023867" cy="4203773"/>
          </a:xfrm>
          <a:custGeom>
            <a:avLst/>
            <a:gdLst/>
            <a:ahLst/>
            <a:cxnLst/>
            <a:rect r="r" b="b" t="t" l="l"/>
            <a:pathLst>
              <a:path h="4203773" w="5023867">
                <a:moveTo>
                  <a:pt x="0" y="0"/>
                </a:moveTo>
                <a:lnTo>
                  <a:pt x="5023867" y="0"/>
                </a:lnTo>
                <a:lnTo>
                  <a:pt x="5023867" y="4203773"/>
                </a:lnTo>
                <a:lnTo>
                  <a:pt x="0" y="42037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34620" y="739406"/>
            <a:ext cx="8873578" cy="2358030"/>
          </a:xfrm>
          <a:prstGeom prst="rect">
            <a:avLst/>
          </a:prstGeom>
        </p:spPr>
        <p:txBody>
          <a:bodyPr anchor="t" rtlCol="false" tIns="0" lIns="0" bIns="0" rIns="0">
            <a:spAutoFit/>
          </a:bodyPr>
          <a:lstStyle/>
          <a:p>
            <a:pPr algn="ctr">
              <a:lnSpc>
                <a:spcPts val="17537"/>
              </a:lnSpc>
            </a:pPr>
            <a:r>
              <a:rPr lang="en-US" b="true" sz="17537">
                <a:solidFill>
                  <a:srgbClr val="000000"/>
                </a:solidFill>
                <a:latin typeface="Bebas Neue Bold"/>
                <a:ea typeface="Bebas Neue Bold"/>
                <a:cs typeface="Bebas Neue Bold"/>
                <a:sym typeface="Bebas Neue Bold"/>
              </a:rPr>
              <a:t>DESIGN</a:t>
            </a:r>
          </a:p>
        </p:txBody>
      </p:sp>
      <p:sp>
        <p:nvSpPr>
          <p:cNvPr name="TextBox 5" id="5"/>
          <p:cNvSpPr txBox="true"/>
          <p:nvPr/>
        </p:nvSpPr>
        <p:spPr>
          <a:xfrm rot="0">
            <a:off x="-834066" y="518590"/>
            <a:ext cx="4537872" cy="1191670"/>
          </a:xfrm>
          <a:prstGeom prst="rect">
            <a:avLst/>
          </a:prstGeom>
        </p:spPr>
        <p:txBody>
          <a:bodyPr anchor="t" rtlCol="false" tIns="0" lIns="0" bIns="0" rIns="0">
            <a:spAutoFit/>
          </a:bodyPr>
          <a:lstStyle/>
          <a:p>
            <a:pPr algn="ctr">
              <a:lnSpc>
                <a:spcPts val="8968"/>
              </a:lnSpc>
            </a:pPr>
            <a:r>
              <a:rPr lang="en-US" sz="8968">
                <a:solidFill>
                  <a:srgbClr val="B91646"/>
                </a:solidFill>
                <a:latin typeface="Brittany"/>
                <a:ea typeface="Brittany"/>
                <a:cs typeface="Brittany"/>
                <a:sym typeface="Brittany"/>
              </a:rPr>
              <a:t>Font</a:t>
            </a:r>
          </a:p>
        </p:txBody>
      </p:sp>
      <p:sp>
        <p:nvSpPr>
          <p:cNvPr name="TextBox 6" id="6"/>
          <p:cNvSpPr txBox="true"/>
          <p:nvPr/>
        </p:nvSpPr>
        <p:spPr>
          <a:xfrm rot="0">
            <a:off x="176212" y="5620134"/>
            <a:ext cx="5842900" cy="2533560"/>
          </a:xfrm>
          <a:prstGeom prst="rect">
            <a:avLst/>
          </a:prstGeom>
        </p:spPr>
        <p:txBody>
          <a:bodyPr anchor="t" rtlCol="false" tIns="0" lIns="0" bIns="0" rIns="0">
            <a:spAutoFit/>
          </a:bodyPr>
          <a:lstStyle/>
          <a:p>
            <a:pPr algn="ctr">
              <a:lnSpc>
                <a:spcPts val="2825"/>
              </a:lnSpc>
            </a:pPr>
            <a:r>
              <a:rPr lang="en-US" sz="2018">
                <a:solidFill>
                  <a:srgbClr val="000000"/>
                </a:solidFill>
                <a:latin typeface="Futura"/>
                <a:ea typeface="Futura"/>
                <a:cs typeface="Futura"/>
                <a:sym typeface="Futura"/>
              </a:rPr>
              <a:t>I chose to design with heritage theme, mainly for few reasons:</a:t>
            </a:r>
          </a:p>
          <a:p>
            <a:pPr algn="ctr" marL="435742" indent="-217871" lvl="1">
              <a:lnSpc>
                <a:spcPts val="2825"/>
              </a:lnSpc>
              <a:buFont typeface="Arial"/>
              <a:buChar char="•"/>
            </a:pPr>
            <a:r>
              <a:rPr lang="en-US" sz="2018">
                <a:solidFill>
                  <a:srgbClr val="000000"/>
                </a:solidFill>
                <a:latin typeface="Futura"/>
                <a:ea typeface="Futura"/>
                <a:cs typeface="Futura"/>
                <a:sym typeface="Futura"/>
              </a:rPr>
              <a:t>In celebration of heritage month-September</a:t>
            </a:r>
          </a:p>
          <a:p>
            <a:pPr algn="ctr" marL="435742" indent="-217871" lvl="1">
              <a:lnSpc>
                <a:spcPts val="2825"/>
              </a:lnSpc>
              <a:buFont typeface="Arial"/>
              <a:buChar char="•"/>
            </a:pPr>
            <a:r>
              <a:rPr lang="en-US" sz="2018">
                <a:solidFill>
                  <a:srgbClr val="000000"/>
                </a:solidFill>
                <a:latin typeface="Futura"/>
                <a:ea typeface="Futura"/>
                <a:cs typeface="Futura"/>
                <a:sym typeface="Futura"/>
              </a:rPr>
              <a:t>16th of September was Venda independence day </a:t>
            </a:r>
          </a:p>
          <a:p>
            <a:pPr algn="ctr" marL="435742" indent="-217871" lvl="1">
              <a:lnSpc>
                <a:spcPts val="2825"/>
              </a:lnSpc>
              <a:buFont typeface="Arial"/>
              <a:buChar char="•"/>
            </a:pPr>
            <a:r>
              <a:rPr lang="en-US" sz="2018">
                <a:solidFill>
                  <a:srgbClr val="000000"/>
                </a:solidFill>
                <a:latin typeface="Futura"/>
                <a:ea typeface="Futura"/>
                <a:cs typeface="Futura"/>
                <a:sym typeface="Futura"/>
              </a:rPr>
              <a:t>It was the one topic i could relate to-My culture</a:t>
            </a:r>
          </a:p>
          <a:p>
            <a:pPr algn="ctr">
              <a:lnSpc>
                <a:spcPts val="2825"/>
              </a:lnSpc>
            </a:pPr>
          </a:p>
        </p:txBody>
      </p:sp>
      <p:sp>
        <p:nvSpPr>
          <p:cNvPr name="TextBox 7" id="7"/>
          <p:cNvSpPr txBox="true"/>
          <p:nvPr/>
        </p:nvSpPr>
        <p:spPr>
          <a:xfrm rot="0">
            <a:off x="176212" y="5019856"/>
            <a:ext cx="6064220" cy="686002"/>
          </a:xfrm>
          <a:prstGeom prst="rect">
            <a:avLst/>
          </a:prstGeom>
        </p:spPr>
        <p:txBody>
          <a:bodyPr anchor="t" rtlCol="false" tIns="0" lIns="0" bIns="0" rIns="0">
            <a:spAutoFit/>
          </a:bodyPr>
          <a:lstStyle/>
          <a:p>
            <a:pPr algn="ctr">
              <a:lnSpc>
                <a:spcPts val="5446"/>
              </a:lnSpc>
            </a:pPr>
            <a:r>
              <a:rPr lang="en-US" sz="3890" b="true">
                <a:solidFill>
                  <a:srgbClr val="000000"/>
                </a:solidFill>
                <a:latin typeface="Bebas Neue Bold"/>
                <a:ea typeface="Bebas Neue Bold"/>
                <a:cs typeface="Bebas Neue Bold"/>
                <a:sym typeface="Bebas Neue Bold"/>
              </a:rPr>
              <a:t>why?</a:t>
            </a:r>
          </a:p>
        </p:txBody>
      </p:sp>
      <p:sp>
        <p:nvSpPr>
          <p:cNvPr name="TextBox 8" id="8"/>
          <p:cNvSpPr txBox="true"/>
          <p:nvPr/>
        </p:nvSpPr>
        <p:spPr>
          <a:xfrm rot="0">
            <a:off x="12709161" y="513202"/>
            <a:ext cx="2899503" cy="916695"/>
          </a:xfrm>
          <a:prstGeom prst="rect">
            <a:avLst/>
          </a:prstGeom>
        </p:spPr>
        <p:txBody>
          <a:bodyPr anchor="t" rtlCol="false" tIns="0" lIns="0" bIns="0" rIns="0">
            <a:spAutoFit/>
          </a:bodyPr>
          <a:lstStyle/>
          <a:p>
            <a:pPr algn="ctr">
              <a:lnSpc>
                <a:spcPts val="7279"/>
              </a:lnSpc>
            </a:pPr>
            <a:r>
              <a:rPr lang="en-US" b="true" sz="5199" u="sng">
                <a:solidFill>
                  <a:srgbClr val="000000"/>
                </a:solidFill>
                <a:latin typeface="Bebas Neue Bold"/>
                <a:ea typeface="Bebas Neue Bold"/>
                <a:cs typeface="Bebas Neue Bold"/>
                <a:sym typeface="Bebas Neue Bold"/>
              </a:rPr>
              <a:t>specification</a:t>
            </a:r>
          </a:p>
        </p:txBody>
      </p:sp>
      <p:sp>
        <p:nvSpPr>
          <p:cNvPr name="TextBox 9" id="9"/>
          <p:cNvSpPr txBox="true"/>
          <p:nvPr/>
        </p:nvSpPr>
        <p:spPr>
          <a:xfrm rot="0">
            <a:off x="10444748" y="1448322"/>
            <a:ext cx="7428330" cy="6046417"/>
          </a:xfrm>
          <a:prstGeom prst="rect">
            <a:avLst/>
          </a:prstGeom>
        </p:spPr>
        <p:txBody>
          <a:bodyPr anchor="t" rtlCol="false" tIns="0" lIns="0" bIns="0" rIns="0">
            <a:spAutoFit/>
          </a:bodyPr>
          <a:lstStyle/>
          <a:p>
            <a:pPr algn="ctr">
              <a:lnSpc>
                <a:spcPts val="4759"/>
              </a:lnSpc>
            </a:pPr>
            <a:r>
              <a:rPr lang="en-US" sz="3399">
                <a:solidFill>
                  <a:srgbClr val="000000"/>
                </a:solidFill>
                <a:latin typeface="Futura"/>
                <a:ea typeface="Futura"/>
                <a:cs typeface="Futura"/>
                <a:sym typeface="Futura"/>
              </a:rPr>
              <a:t>I wanted the following outlook for my font design:</a:t>
            </a:r>
          </a:p>
          <a:p>
            <a:pPr algn="ctr">
              <a:lnSpc>
                <a:spcPts val="4759"/>
              </a:lnSpc>
            </a:pPr>
          </a:p>
          <a:p>
            <a:pPr algn="ctr" marL="734059" indent="-367030" lvl="1">
              <a:lnSpc>
                <a:spcPts val="4759"/>
              </a:lnSpc>
              <a:buFont typeface="Arial"/>
              <a:buChar char="•"/>
            </a:pPr>
            <a:r>
              <a:rPr lang="en-US" sz="3399">
                <a:solidFill>
                  <a:srgbClr val="000000"/>
                </a:solidFill>
                <a:latin typeface="Futura"/>
                <a:ea typeface="Futura"/>
                <a:cs typeface="Futura"/>
                <a:sym typeface="Futura"/>
              </a:rPr>
              <a:t>Simple, modern </a:t>
            </a:r>
          </a:p>
          <a:p>
            <a:pPr algn="ctr" marL="734059" indent="-367030" lvl="1">
              <a:lnSpc>
                <a:spcPts val="4759"/>
              </a:lnSpc>
              <a:buFont typeface="Arial"/>
              <a:buChar char="•"/>
            </a:pPr>
            <a:r>
              <a:rPr lang="en-US" sz="3399">
                <a:solidFill>
                  <a:srgbClr val="000000"/>
                </a:solidFill>
                <a:latin typeface="Futura"/>
                <a:ea typeface="Futura"/>
                <a:cs typeface="Futura"/>
                <a:sym typeface="Futura"/>
              </a:rPr>
              <a:t>Vhavenda colours</a:t>
            </a:r>
          </a:p>
          <a:p>
            <a:pPr algn="ctr" marL="734059" indent="-367030" lvl="1">
              <a:lnSpc>
                <a:spcPts val="4759"/>
              </a:lnSpc>
              <a:buFont typeface="Arial"/>
              <a:buChar char="•"/>
            </a:pPr>
            <a:r>
              <a:rPr lang="en-US" sz="3399">
                <a:solidFill>
                  <a:srgbClr val="000000"/>
                </a:solidFill>
                <a:latin typeface="Futura"/>
                <a:ea typeface="Futura"/>
                <a:cs typeface="Futura"/>
                <a:sym typeface="Futura"/>
              </a:rPr>
              <a:t>Traditional theme</a:t>
            </a:r>
          </a:p>
          <a:p>
            <a:pPr algn="ctr" marL="734059" indent="-367030" lvl="1">
              <a:lnSpc>
                <a:spcPts val="4759"/>
              </a:lnSpc>
              <a:buFont typeface="Arial"/>
              <a:buChar char="•"/>
            </a:pPr>
            <a:r>
              <a:rPr lang="en-US" sz="3399">
                <a:solidFill>
                  <a:srgbClr val="000000"/>
                </a:solidFill>
                <a:latin typeface="Futura"/>
                <a:ea typeface="Futura"/>
                <a:cs typeface="Futura"/>
                <a:sym typeface="Futura"/>
              </a:rPr>
              <a:t>Pattern</a:t>
            </a:r>
          </a:p>
          <a:p>
            <a:pPr algn="ctr" marL="734059" indent="-367030" lvl="1">
              <a:lnSpc>
                <a:spcPts val="4759"/>
              </a:lnSpc>
              <a:buFont typeface="Arial"/>
              <a:buChar char="•"/>
            </a:pPr>
            <a:r>
              <a:rPr lang="en-US" sz="3399">
                <a:solidFill>
                  <a:srgbClr val="000000"/>
                </a:solidFill>
                <a:latin typeface="Futura"/>
                <a:ea typeface="Futura"/>
                <a:cs typeface="Futura"/>
                <a:sym typeface="Futura"/>
              </a:rPr>
              <a:t>Clean</a:t>
            </a:r>
          </a:p>
          <a:p>
            <a:pPr algn="ctr" marL="734059" indent="-367030" lvl="1">
              <a:lnSpc>
                <a:spcPts val="4759"/>
              </a:lnSpc>
              <a:buFont typeface="Arial"/>
              <a:buChar char="•"/>
            </a:pPr>
            <a:r>
              <a:rPr lang="en-US" sz="3399">
                <a:solidFill>
                  <a:srgbClr val="000000"/>
                </a:solidFill>
                <a:latin typeface="Futura"/>
                <a:ea typeface="Futura"/>
                <a:cs typeface="Futura"/>
                <a:sym typeface="Futura"/>
              </a:rPr>
              <a:t>Geometric sans-serif</a:t>
            </a:r>
          </a:p>
          <a:p>
            <a:pPr algn="ctr">
              <a:lnSpc>
                <a:spcPts val="4759"/>
              </a:lnSpc>
            </a:pPr>
          </a:p>
        </p:txBody>
      </p:sp>
      <p:sp>
        <p:nvSpPr>
          <p:cNvPr name="TextBox 10" id="10"/>
          <p:cNvSpPr txBox="true"/>
          <p:nvPr/>
        </p:nvSpPr>
        <p:spPr>
          <a:xfrm rot="0">
            <a:off x="176212" y="8067802"/>
            <a:ext cx="5852425" cy="1464762"/>
          </a:xfrm>
          <a:prstGeom prst="rect">
            <a:avLst/>
          </a:prstGeom>
        </p:spPr>
        <p:txBody>
          <a:bodyPr anchor="t" rtlCol="false" tIns="0" lIns="0" bIns="0" rIns="0">
            <a:spAutoFit/>
          </a:bodyPr>
          <a:lstStyle/>
          <a:p>
            <a:pPr algn="ctr" marL="436453" indent="-218226" lvl="1">
              <a:lnSpc>
                <a:spcPts val="2830"/>
              </a:lnSpc>
              <a:buFont typeface="Arial"/>
              <a:buChar char="•"/>
            </a:pPr>
            <a:r>
              <a:rPr lang="en-US" sz="2021">
                <a:solidFill>
                  <a:srgbClr val="000000"/>
                </a:solidFill>
                <a:latin typeface="Futura"/>
                <a:ea typeface="Futura"/>
                <a:cs typeface="Futura"/>
                <a:sym typeface="Futura"/>
              </a:rPr>
              <a:t>Nwali/Raluvhimba-Who vhavenda believed was a universal god and that he was the only creator of mankind was rumored to visit Venda during this month. </a:t>
            </a:r>
          </a:p>
        </p:txBody>
      </p:sp>
      <p:sp>
        <p:nvSpPr>
          <p:cNvPr name="TextBox 11" id="11"/>
          <p:cNvSpPr txBox="true"/>
          <p:nvPr/>
        </p:nvSpPr>
        <p:spPr>
          <a:xfrm rot="0">
            <a:off x="0" y="2971633"/>
            <a:ext cx="7818255" cy="774312"/>
          </a:xfrm>
          <a:prstGeom prst="rect">
            <a:avLst/>
          </a:prstGeom>
        </p:spPr>
        <p:txBody>
          <a:bodyPr anchor="t" rtlCol="false" tIns="0" lIns="0" bIns="0" rIns="0">
            <a:spAutoFit/>
          </a:bodyPr>
          <a:lstStyle/>
          <a:p>
            <a:pPr algn="ctr">
              <a:lnSpc>
                <a:spcPts val="2996"/>
              </a:lnSpc>
            </a:pPr>
            <a:r>
              <a:rPr lang="en-US" sz="2140" b="true">
                <a:solidFill>
                  <a:srgbClr val="000000"/>
                </a:solidFill>
                <a:latin typeface="Futura Bold"/>
                <a:ea typeface="Futura Bold"/>
                <a:cs typeface="Futura Bold"/>
                <a:sym typeface="Futura Bold"/>
              </a:rPr>
              <a:t>Font</a:t>
            </a:r>
            <a:r>
              <a:rPr lang="en-US" sz="2140">
                <a:solidFill>
                  <a:srgbClr val="000000"/>
                </a:solidFill>
                <a:latin typeface="Futura"/>
                <a:ea typeface="Futura"/>
                <a:cs typeface="Futura"/>
                <a:sym typeface="Futura"/>
              </a:rPr>
              <a:t>-a set of printable or displayable typography or text characters in a specific style and size.</a:t>
            </a:r>
          </a:p>
        </p:txBody>
      </p:sp>
      <p:sp>
        <p:nvSpPr>
          <p:cNvPr name="TextBox 12" id="12"/>
          <p:cNvSpPr txBox="true"/>
          <p:nvPr/>
        </p:nvSpPr>
        <p:spPr>
          <a:xfrm rot="0">
            <a:off x="282249" y="3757776"/>
            <a:ext cx="7314292" cy="1119720"/>
          </a:xfrm>
          <a:prstGeom prst="rect">
            <a:avLst/>
          </a:prstGeom>
        </p:spPr>
        <p:txBody>
          <a:bodyPr anchor="t" rtlCol="false" tIns="0" lIns="0" bIns="0" rIns="0">
            <a:spAutoFit/>
          </a:bodyPr>
          <a:lstStyle/>
          <a:p>
            <a:pPr algn="ctr">
              <a:lnSpc>
                <a:spcPts val="2858"/>
              </a:lnSpc>
            </a:pPr>
            <a:r>
              <a:rPr lang="en-US" sz="2041" b="true">
                <a:solidFill>
                  <a:srgbClr val="000000"/>
                </a:solidFill>
                <a:latin typeface="Futura Bold"/>
                <a:ea typeface="Futura Bold"/>
                <a:cs typeface="Futura Bold"/>
                <a:sym typeface="Futura Bold"/>
              </a:rPr>
              <a:t>Design</a:t>
            </a:r>
            <a:r>
              <a:rPr lang="en-US" sz="2041">
                <a:solidFill>
                  <a:srgbClr val="000000"/>
                </a:solidFill>
                <a:latin typeface="Futura"/>
                <a:ea typeface="Futura"/>
                <a:cs typeface="Futura"/>
                <a:sym typeface="Futura"/>
              </a:rPr>
              <a:t>-a plan or drawing produced to show the look and function or </a:t>
            </a:r>
            <a:r>
              <a:rPr lang="en-US" sz="2041" u="sng">
                <a:solidFill>
                  <a:srgbClr val="000000"/>
                </a:solidFill>
                <a:latin typeface="Futura"/>
                <a:ea typeface="Futura"/>
                <a:cs typeface="Futura"/>
                <a:sym typeface="Futura"/>
                <a:hlinkClick r:id="rId6" tooltip="https://www.google.com/search?sca_esv=570906942&amp;rlz=1C1GCEU_enZA1060ZA1061&amp;sxsrf=AM9HkKlXs0EJdKAgTcXppuUwXttps-mnNw:1696489450054&amp;q=workings&amp;si=ALGXSlY2XXqfLjvIaFfTE-GUlBx51BAWpDZSXUPLzbsUWCeNQ_jy_YGajiUc0MyPCyzcMRp0rKFbctLVHOpyupPM3tPvN9wNcA%3D%3D&amp;expnd=1"/>
              </a:rPr>
              <a:t>workings</a:t>
            </a:r>
            <a:r>
              <a:rPr lang="en-US" sz="2041">
                <a:solidFill>
                  <a:srgbClr val="000000"/>
                </a:solidFill>
                <a:latin typeface="Futura"/>
                <a:ea typeface="Futura"/>
                <a:cs typeface="Futura"/>
                <a:sym typeface="Futura"/>
              </a:rPr>
              <a:t> of a building, garment, or other object before it is made.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BF3E4"/>
        </a:solidFill>
      </p:bgPr>
    </p:bg>
    <p:spTree>
      <p:nvGrpSpPr>
        <p:cNvPr id="1" name=""/>
        <p:cNvGrpSpPr/>
        <p:nvPr/>
      </p:nvGrpSpPr>
      <p:grpSpPr>
        <a:xfrm>
          <a:off x="0" y="0"/>
          <a:ext cx="0" cy="0"/>
          <a:chOff x="0" y="0"/>
          <a:chExt cx="0" cy="0"/>
        </a:xfrm>
      </p:grpSpPr>
      <p:sp>
        <p:nvSpPr>
          <p:cNvPr name="AutoShape 2" id="2"/>
          <p:cNvSpPr/>
          <p:nvPr/>
        </p:nvSpPr>
        <p:spPr>
          <a:xfrm rot="0">
            <a:off x="15992183" y="9097962"/>
            <a:ext cx="1267117" cy="0"/>
          </a:xfrm>
          <a:prstGeom prst="line">
            <a:avLst/>
          </a:prstGeom>
          <a:ln cap="flat" w="19050">
            <a:solidFill>
              <a:srgbClr val="000000"/>
            </a:solidFill>
            <a:prstDash val="solid"/>
            <a:headEnd type="none" len="sm" w="sm"/>
            <a:tailEnd type="arrow" len="sm" w="med"/>
          </a:ln>
        </p:spPr>
      </p:sp>
      <p:sp>
        <p:nvSpPr>
          <p:cNvPr name="AutoShape 3" id="3"/>
          <p:cNvSpPr/>
          <p:nvPr/>
        </p:nvSpPr>
        <p:spPr>
          <a:xfrm>
            <a:off x="371481" y="2498054"/>
            <a:ext cx="16887819" cy="5028"/>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3262493" y="2356236"/>
            <a:ext cx="296627" cy="293691"/>
            <a:chOff x="0" y="0"/>
            <a:chExt cx="1008785" cy="998798"/>
          </a:xfrm>
        </p:grpSpPr>
        <p:sp>
          <p:nvSpPr>
            <p:cNvPr name="Freeform 5" id="5"/>
            <p:cNvSpPr/>
            <p:nvPr/>
          </p:nvSpPr>
          <p:spPr>
            <a:xfrm flipH="false" flipV="false" rot="0">
              <a:off x="31750" y="31750"/>
              <a:ext cx="945285" cy="935298"/>
            </a:xfrm>
            <a:custGeom>
              <a:avLst/>
              <a:gdLst/>
              <a:ahLst/>
              <a:cxnLst/>
              <a:rect r="r" b="b" t="t" l="l"/>
              <a:pathLst>
                <a:path h="935298" w="945285">
                  <a:moveTo>
                    <a:pt x="852575" y="935298"/>
                  </a:moveTo>
                  <a:lnTo>
                    <a:pt x="92710" y="935298"/>
                  </a:lnTo>
                  <a:cubicBezTo>
                    <a:pt x="41910" y="935298"/>
                    <a:pt x="0" y="893388"/>
                    <a:pt x="0" y="842588"/>
                  </a:cubicBezTo>
                  <a:lnTo>
                    <a:pt x="0" y="92710"/>
                  </a:lnTo>
                  <a:cubicBezTo>
                    <a:pt x="0" y="41910"/>
                    <a:pt x="41910" y="0"/>
                    <a:pt x="92710" y="0"/>
                  </a:cubicBezTo>
                  <a:lnTo>
                    <a:pt x="851305" y="0"/>
                  </a:lnTo>
                  <a:cubicBezTo>
                    <a:pt x="902105" y="0"/>
                    <a:pt x="944015" y="41910"/>
                    <a:pt x="944015" y="92710"/>
                  </a:cubicBezTo>
                  <a:lnTo>
                    <a:pt x="944015" y="841319"/>
                  </a:lnTo>
                  <a:cubicBezTo>
                    <a:pt x="945285" y="893388"/>
                    <a:pt x="903375" y="935298"/>
                    <a:pt x="852575" y="935298"/>
                  </a:cubicBezTo>
                  <a:close/>
                </a:path>
              </a:pathLst>
            </a:custGeom>
            <a:solidFill>
              <a:srgbClr val="0CC0DF"/>
            </a:solidFill>
          </p:spPr>
        </p:sp>
        <p:sp>
          <p:nvSpPr>
            <p:cNvPr name="Freeform 6" id="6"/>
            <p:cNvSpPr/>
            <p:nvPr/>
          </p:nvSpPr>
          <p:spPr>
            <a:xfrm flipH="false" flipV="false" rot="0">
              <a:off x="0" y="0"/>
              <a:ext cx="1008785" cy="998799"/>
            </a:xfrm>
            <a:custGeom>
              <a:avLst/>
              <a:gdLst/>
              <a:ahLst/>
              <a:cxnLst/>
              <a:rect r="r" b="b" t="t" l="l"/>
              <a:pathLst>
                <a:path h="998799" w="1008785">
                  <a:moveTo>
                    <a:pt x="884325" y="59690"/>
                  </a:moveTo>
                  <a:cubicBezTo>
                    <a:pt x="919885" y="59690"/>
                    <a:pt x="949095" y="88900"/>
                    <a:pt x="949095" y="124460"/>
                  </a:cubicBezTo>
                  <a:lnTo>
                    <a:pt x="949095" y="874339"/>
                  </a:lnTo>
                  <a:cubicBezTo>
                    <a:pt x="949095" y="909899"/>
                    <a:pt x="919885" y="939108"/>
                    <a:pt x="884325" y="939108"/>
                  </a:cubicBezTo>
                  <a:lnTo>
                    <a:pt x="124460" y="939108"/>
                  </a:lnTo>
                  <a:cubicBezTo>
                    <a:pt x="88900" y="939108"/>
                    <a:pt x="59690" y="909899"/>
                    <a:pt x="59690" y="874339"/>
                  </a:cubicBezTo>
                  <a:lnTo>
                    <a:pt x="59690" y="124460"/>
                  </a:lnTo>
                  <a:cubicBezTo>
                    <a:pt x="59690" y="88900"/>
                    <a:pt x="88900" y="59690"/>
                    <a:pt x="124460" y="59690"/>
                  </a:cubicBezTo>
                  <a:lnTo>
                    <a:pt x="884325" y="59690"/>
                  </a:lnTo>
                  <a:moveTo>
                    <a:pt x="884325" y="0"/>
                  </a:moveTo>
                  <a:lnTo>
                    <a:pt x="124460" y="0"/>
                  </a:lnTo>
                  <a:cubicBezTo>
                    <a:pt x="55880" y="0"/>
                    <a:pt x="0" y="55880"/>
                    <a:pt x="0" y="124460"/>
                  </a:cubicBezTo>
                  <a:lnTo>
                    <a:pt x="0" y="874339"/>
                  </a:lnTo>
                  <a:cubicBezTo>
                    <a:pt x="0" y="942919"/>
                    <a:pt x="55880" y="998799"/>
                    <a:pt x="124460" y="998799"/>
                  </a:cubicBezTo>
                  <a:lnTo>
                    <a:pt x="884325" y="998799"/>
                  </a:lnTo>
                  <a:cubicBezTo>
                    <a:pt x="952905" y="998799"/>
                    <a:pt x="1008785" y="942919"/>
                    <a:pt x="1008785" y="874339"/>
                  </a:cubicBezTo>
                  <a:lnTo>
                    <a:pt x="1008785" y="124460"/>
                  </a:lnTo>
                  <a:cubicBezTo>
                    <a:pt x="1008785" y="55880"/>
                    <a:pt x="952905" y="0"/>
                    <a:pt x="884325" y="0"/>
                  </a:cubicBezTo>
                  <a:close/>
                </a:path>
              </a:pathLst>
            </a:custGeom>
            <a:solidFill>
              <a:srgbClr val="000000"/>
            </a:solidFill>
          </p:spPr>
        </p:sp>
      </p:grpSp>
      <p:grpSp>
        <p:nvGrpSpPr>
          <p:cNvPr name="Group 7" id="7"/>
          <p:cNvGrpSpPr/>
          <p:nvPr/>
        </p:nvGrpSpPr>
        <p:grpSpPr>
          <a:xfrm rot="0">
            <a:off x="8790274" y="2356236"/>
            <a:ext cx="296627" cy="293691"/>
            <a:chOff x="0" y="0"/>
            <a:chExt cx="1008785" cy="998798"/>
          </a:xfrm>
        </p:grpSpPr>
        <p:sp>
          <p:nvSpPr>
            <p:cNvPr name="Freeform 8" id="8"/>
            <p:cNvSpPr/>
            <p:nvPr/>
          </p:nvSpPr>
          <p:spPr>
            <a:xfrm flipH="false" flipV="false" rot="0">
              <a:off x="31750" y="31750"/>
              <a:ext cx="945285" cy="935298"/>
            </a:xfrm>
            <a:custGeom>
              <a:avLst/>
              <a:gdLst/>
              <a:ahLst/>
              <a:cxnLst/>
              <a:rect r="r" b="b" t="t" l="l"/>
              <a:pathLst>
                <a:path h="935298" w="945285">
                  <a:moveTo>
                    <a:pt x="852575" y="935298"/>
                  </a:moveTo>
                  <a:lnTo>
                    <a:pt x="92710" y="935298"/>
                  </a:lnTo>
                  <a:cubicBezTo>
                    <a:pt x="41910" y="935298"/>
                    <a:pt x="0" y="893388"/>
                    <a:pt x="0" y="842588"/>
                  </a:cubicBezTo>
                  <a:lnTo>
                    <a:pt x="0" y="92710"/>
                  </a:lnTo>
                  <a:cubicBezTo>
                    <a:pt x="0" y="41910"/>
                    <a:pt x="41910" y="0"/>
                    <a:pt x="92710" y="0"/>
                  </a:cubicBezTo>
                  <a:lnTo>
                    <a:pt x="851305" y="0"/>
                  </a:lnTo>
                  <a:cubicBezTo>
                    <a:pt x="902105" y="0"/>
                    <a:pt x="944015" y="41910"/>
                    <a:pt x="944015" y="92710"/>
                  </a:cubicBezTo>
                  <a:lnTo>
                    <a:pt x="944015" y="841319"/>
                  </a:lnTo>
                  <a:cubicBezTo>
                    <a:pt x="945285" y="893388"/>
                    <a:pt x="903375" y="935298"/>
                    <a:pt x="852575" y="935298"/>
                  </a:cubicBezTo>
                  <a:close/>
                </a:path>
              </a:pathLst>
            </a:custGeom>
            <a:solidFill>
              <a:srgbClr val="FF3131"/>
            </a:solidFill>
          </p:spPr>
        </p:sp>
        <p:sp>
          <p:nvSpPr>
            <p:cNvPr name="Freeform 9" id="9"/>
            <p:cNvSpPr/>
            <p:nvPr/>
          </p:nvSpPr>
          <p:spPr>
            <a:xfrm flipH="false" flipV="false" rot="0">
              <a:off x="0" y="0"/>
              <a:ext cx="1008785" cy="998799"/>
            </a:xfrm>
            <a:custGeom>
              <a:avLst/>
              <a:gdLst/>
              <a:ahLst/>
              <a:cxnLst/>
              <a:rect r="r" b="b" t="t" l="l"/>
              <a:pathLst>
                <a:path h="998799" w="1008785">
                  <a:moveTo>
                    <a:pt x="884325" y="59690"/>
                  </a:moveTo>
                  <a:cubicBezTo>
                    <a:pt x="919885" y="59690"/>
                    <a:pt x="949095" y="88900"/>
                    <a:pt x="949095" y="124460"/>
                  </a:cubicBezTo>
                  <a:lnTo>
                    <a:pt x="949095" y="874339"/>
                  </a:lnTo>
                  <a:cubicBezTo>
                    <a:pt x="949095" y="909899"/>
                    <a:pt x="919885" y="939108"/>
                    <a:pt x="884325" y="939108"/>
                  </a:cubicBezTo>
                  <a:lnTo>
                    <a:pt x="124460" y="939108"/>
                  </a:lnTo>
                  <a:cubicBezTo>
                    <a:pt x="88900" y="939108"/>
                    <a:pt x="59690" y="909899"/>
                    <a:pt x="59690" y="874339"/>
                  </a:cubicBezTo>
                  <a:lnTo>
                    <a:pt x="59690" y="124460"/>
                  </a:lnTo>
                  <a:cubicBezTo>
                    <a:pt x="59690" y="88900"/>
                    <a:pt x="88900" y="59690"/>
                    <a:pt x="124460" y="59690"/>
                  </a:cubicBezTo>
                  <a:lnTo>
                    <a:pt x="884325" y="59690"/>
                  </a:lnTo>
                  <a:moveTo>
                    <a:pt x="884325" y="0"/>
                  </a:moveTo>
                  <a:lnTo>
                    <a:pt x="124460" y="0"/>
                  </a:lnTo>
                  <a:cubicBezTo>
                    <a:pt x="55880" y="0"/>
                    <a:pt x="0" y="55880"/>
                    <a:pt x="0" y="124460"/>
                  </a:cubicBezTo>
                  <a:lnTo>
                    <a:pt x="0" y="874339"/>
                  </a:lnTo>
                  <a:cubicBezTo>
                    <a:pt x="0" y="942919"/>
                    <a:pt x="55880" y="998799"/>
                    <a:pt x="124460" y="998799"/>
                  </a:cubicBezTo>
                  <a:lnTo>
                    <a:pt x="884325" y="998799"/>
                  </a:lnTo>
                  <a:cubicBezTo>
                    <a:pt x="952905" y="998799"/>
                    <a:pt x="1008785" y="942919"/>
                    <a:pt x="1008785" y="874339"/>
                  </a:cubicBezTo>
                  <a:lnTo>
                    <a:pt x="1008785" y="124460"/>
                  </a:lnTo>
                  <a:cubicBezTo>
                    <a:pt x="1008785" y="55880"/>
                    <a:pt x="952905" y="0"/>
                    <a:pt x="884325" y="0"/>
                  </a:cubicBezTo>
                  <a:close/>
                </a:path>
              </a:pathLst>
            </a:custGeom>
            <a:solidFill>
              <a:srgbClr val="000000"/>
            </a:solidFill>
          </p:spPr>
        </p:sp>
      </p:grpSp>
      <p:grpSp>
        <p:nvGrpSpPr>
          <p:cNvPr name="Group 10" id="10"/>
          <p:cNvGrpSpPr/>
          <p:nvPr/>
        </p:nvGrpSpPr>
        <p:grpSpPr>
          <a:xfrm rot="0">
            <a:off x="13862570" y="2356236"/>
            <a:ext cx="296627" cy="293691"/>
            <a:chOff x="0" y="0"/>
            <a:chExt cx="1008785" cy="998798"/>
          </a:xfrm>
        </p:grpSpPr>
        <p:sp>
          <p:nvSpPr>
            <p:cNvPr name="Freeform 11" id="11"/>
            <p:cNvSpPr/>
            <p:nvPr/>
          </p:nvSpPr>
          <p:spPr>
            <a:xfrm flipH="false" flipV="false" rot="0">
              <a:off x="31750" y="31750"/>
              <a:ext cx="945285" cy="935298"/>
            </a:xfrm>
            <a:custGeom>
              <a:avLst/>
              <a:gdLst/>
              <a:ahLst/>
              <a:cxnLst/>
              <a:rect r="r" b="b" t="t" l="l"/>
              <a:pathLst>
                <a:path h="935298" w="945285">
                  <a:moveTo>
                    <a:pt x="852575" y="935298"/>
                  </a:moveTo>
                  <a:lnTo>
                    <a:pt x="92710" y="935298"/>
                  </a:lnTo>
                  <a:cubicBezTo>
                    <a:pt x="41910" y="935298"/>
                    <a:pt x="0" y="893388"/>
                    <a:pt x="0" y="842588"/>
                  </a:cubicBezTo>
                  <a:lnTo>
                    <a:pt x="0" y="92710"/>
                  </a:lnTo>
                  <a:cubicBezTo>
                    <a:pt x="0" y="41910"/>
                    <a:pt x="41910" y="0"/>
                    <a:pt x="92710" y="0"/>
                  </a:cubicBezTo>
                  <a:lnTo>
                    <a:pt x="851305" y="0"/>
                  </a:lnTo>
                  <a:cubicBezTo>
                    <a:pt x="902105" y="0"/>
                    <a:pt x="944015" y="41910"/>
                    <a:pt x="944015" y="92710"/>
                  </a:cubicBezTo>
                  <a:lnTo>
                    <a:pt x="944015" y="841319"/>
                  </a:lnTo>
                  <a:cubicBezTo>
                    <a:pt x="945285" y="893388"/>
                    <a:pt x="903375" y="935298"/>
                    <a:pt x="852575" y="935298"/>
                  </a:cubicBezTo>
                  <a:close/>
                </a:path>
              </a:pathLst>
            </a:custGeom>
            <a:solidFill>
              <a:srgbClr val="00BF63"/>
            </a:solidFill>
          </p:spPr>
        </p:sp>
        <p:sp>
          <p:nvSpPr>
            <p:cNvPr name="Freeform 12" id="12"/>
            <p:cNvSpPr/>
            <p:nvPr/>
          </p:nvSpPr>
          <p:spPr>
            <a:xfrm flipH="false" flipV="false" rot="0">
              <a:off x="0" y="0"/>
              <a:ext cx="1008785" cy="998799"/>
            </a:xfrm>
            <a:custGeom>
              <a:avLst/>
              <a:gdLst/>
              <a:ahLst/>
              <a:cxnLst/>
              <a:rect r="r" b="b" t="t" l="l"/>
              <a:pathLst>
                <a:path h="998799" w="1008785">
                  <a:moveTo>
                    <a:pt x="884325" y="59690"/>
                  </a:moveTo>
                  <a:cubicBezTo>
                    <a:pt x="919885" y="59690"/>
                    <a:pt x="949095" y="88900"/>
                    <a:pt x="949095" y="124460"/>
                  </a:cubicBezTo>
                  <a:lnTo>
                    <a:pt x="949095" y="874339"/>
                  </a:lnTo>
                  <a:cubicBezTo>
                    <a:pt x="949095" y="909899"/>
                    <a:pt x="919885" y="939108"/>
                    <a:pt x="884325" y="939108"/>
                  </a:cubicBezTo>
                  <a:lnTo>
                    <a:pt x="124460" y="939108"/>
                  </a:lnTo>
                  <a:cubicBezTo>
                    <a:pt x="88900" y="939108"/>
                    <a:pt x="59690" y="909899"/>
                    <a:pt x="59690" y="874339"/>
                  </a:cubicBezTo>
                  <a:lnTo>
                    <a:pt x="59690" y="124460"/>
                  </a:lnTo>
                  <a:cubicBezTo>
                    <a:pt x="59690" y="88900"/>
                    <a:pt x="88900" y="59690"/>
                    <a:pt x="124460" y="59690"/>
                  </a:cubicBezTo>
                  <a:lnTo>
                    <a:pt x="884325" y="59690"/>
                  </a:lnTo>
                  <a:moveTo>
                    <a:pt x="884325" y="0"/>
                  </a:moveTo>
                  <a:lnTo>
                    <a:pt x="124460" y="0"/>
                  </a:lnTo>
                  <a:cubicBezTo>
                    <a:pt x="55880" y="0"/>
                    <a:pt x="0" y="55880"/>
                    <a:pt x="0" y="124460"/>
                  </a:cubicBezTo>
                  <a:lnTo>
                    <a:pt x="0" y="874339"/>
                  </a:lnTo>
                  <a:cubicBezTo>
                    <a:pt x="0" y="942919"/>
                    <a:pt x="55880" y="998799"/>
                    <a:pt x="124460" y="998799"/>
                  </a:cubicBezTo>
                  <a:lnTo>
                    <a:pt x="884325" y="998799"/>
                  </a:lnTo>
                  <a:cubicBezTo>
                    <a:pt x="952905" y="998799"/>
                    <a:pt x="1008785" y="942919"/>
                    <a:pt x="1008785" y="874339"/>
                  </a:cubicBezTo>
                  <a:lnTo>
                    <a:pt x="1008785" y="124460"/>
                  </a:lnTo>
                  <a:cubicBezTo>
                    <a:pt x="1008785" y="55880"/>
                    <a:pt x="952905" y="0"/>
                    <a:pt x="884325" y="0"/>
                  </a:cubicBezTo>
                  <a:close/>
                </a:path>
              </a:pathLst>
            </a:custGeom>
            <a:solidFill>
              <a:srgbClr val="000000"/>
            </a:solidFill>
          </p:spPr>
        </p:sp>
      </p:grpSp>
      <p:grpSp>
        <p:nvGrpSpPr>
          <p:cNvPr name="Group 13" id="13"/>
          <p:cNvGrpSpPr/>
          <p:nvPr/>
        </p:nvGrpSpPr>
        <p:grpSpPr>
          <a:xfrm rot="0">
            <a:off x="-19050" y="244976"/>
            <a:ext cx="3186112" cy="958498"/>
            <a:chOff x="0" y="0"/>
            <a:chExt cx="839141" cy="252444"/>
          </a:xfrm>
        </p:grpSpPr>
        <p:sp>
          <p:nvSpPr>
            <p:cNvPr name="Freeform 14" id="14"/>
            <p:cNvSpPr/>
            <p:nvPr/>
          </p:nvSpPr>
          <p:spPr>
            <a:xfrm flipH="false" flipV="false" rot="0">
              <a:off x="0" y="0"/>
              <a:ext cx="839141" cy="252444"/>
            </a:xfrm>
            <a:custGeom>
              <a:avLst/>
              <a:gdLst/>
              <a:ahLst/>
              <a:cxnLst/>
              <a:rect r="r" b="b" t="t" l="l"/>
              <a:pathLst>
                <a:path h="252444" w="839141">
                  <a:moveTo>
                    <a:pt x="635941" y="0"/>
                  </a:moveTo>
                  <a:lnTo>
                    <a:pt x="0" y="0"/>
                  </a:lnTo>
                  <a:lnTo>
                    <a:pt x="0" y="252444"/>
                  </a:lnTo>
                  <a:lnTo>
                    <a:pt x="635941" y="252444"/>
                  </a:lnTo>
                  <a:lnTo>
                    <a:pt x="839141" y="126222"/>
                  </a:lnTo>
                  <a:lnTo>
                    <a:pt x="635941" y="0"/>
                  </a:lnTo>
                  <a:close/>
                </a:path>
              </a:pathLst>
            </a:custGeom>
            <a:solidFill>
              <a:srgbClr val="B91646"/>
            </a:solidFill>
          </p:spPr>
        </p:sp>
        <p:sp>
          <p:nvSpPr>
            <p:cNvPr name="TextBox 15" id="15"/>
            <p:cNvSpPr txBox="true"/>
            <p:nvPr/>
          </p:nvSpPr>
          <p:spPr>
            <a:xfrm>
              <a:off x="0" y="-57150"/>
              <a:ext cx="724841" cy="309594"/>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176233" y="257746"/>
            <a:ext cx="3694909" cy="789433"/>
          </a:xfrm>
          <a:prstGeom prst="rect">
            <a:avLst/>
          </a:prstGeom>
        </p:spPr>
        <p:txBody>
          <a:bodyPr anchor="t" rtlCol="false" tIns="0" lIns="0" bIns="0" rIns="0">
            <a:spAutoFit/>
          </a:bodyPr>
          <a:lstStyle/>
          <a:p>
            <a:pPr algn="l">
              <a:lnSpc>
                <a:spcPts val="5836"/>
              </a:lnSpc>
            </a:pPr>
            <a:r>
              <a:rPr lang="en-US" sz="4168">
                <a:solidFill>
                  <a:srgbClr val="FFFFFF"/>
                </a:solidFill>
                <a:latin typeface="Futura"/>
                <a:ea typeface="Futura"/>
                <a:cs typeface="Futura"/>
                <a:sym typeface="Futura"/>
              </a:rPr>
              <a:t>NWENDA</a:t>
            </a:r>
          </a:p>
        </p:txBody>
      </p:sp>
      <p:sp>
        <p:nvSpPr>
          <p:cNvPr name="TextBox 17" id="17"/>
          <p:cNvSpPr txBox="true"/>
          <p:nvPr/>
        </p:nvSpPr>
        <p:spPr>
          <a:xfrm rot="0">
            <a:off x="6076419" y="137494"/>
            <a:ext cx="6416146" cy="991837"/>
          </a:xfrm>
          <a:prstGeom prst="rect">
            <a:avLst/>
          </a:prstGeom>
        </p:spPr>
        <p:txBody>
          <a:bodyPr anchor="t" rtlCol="false" tIns="0" lIns="0" bIns="0" rIns="0">
            <a:spAutoFit/>
          </a:bodyPr>
          <a:lstStyle/>
          <a:p>
            <a:pPr algn="ctr">
              <a:lnSpc>
                <a:spcPts val="7279"/>
              </a:lnSpc>
            </a:pPr>
            <a:r>
              <a:rPr lang="en-US" b="true" sz="5199" u="sng">
                <a:solidFill>
                  <a:srgbClr val="000000"/>
                </a:solidFill>
                <a:latin typeface="Futura Bold"/>
                <a:ea typeface="Futura Bold"/>
                <a:cs typeface="Futura Bold"/>
                <a:sym typeface="Futura Bold"/>
              </a:rPr>
              <a:t>Types and significance</a:t>
            </a:r>
          </a:p>
        </p:txBody>
      </p:sp>
      <p:sp>
        <p:nvSpPr>
          <p:cNvPr name="TextBox 18" id="18"/>
          <p:cNvSpPr txBox="true"/>
          <p:nvPr/>
        </p:nvSpPr>
        <p:spPr>
          <a:xfrm rot="0">
            <a:off x="2023688" y="1612081"/>
            <a:ext cx="2879990" cy="646933"/>
          </a:xfrm>
          <a:prstGeom prst="rect">
            <a:avLst/>
          </a:prstGeom>
        </p:spPr>
        <p:txBody>
          <a:bodyPr anchor="t" rtlCol="false" tIns="0" lIns="0" bIns="0" rIns="0">
            <a:spAutoFit/>
          </a:bodyPr>
          <a:lstStyle/>
          <a:p>
            <a:pPr algn="ctr">
              <a:lnSpc>
                <a:spcPts val="4759"/>
              </a:lnSpc>
            </a:pPr>
            <a:r>
              <a:rPr lang="en-US" sz="3399" b="true">
                <a:solidFill>
                  <a:srgbClr val="000000"/>
                </a:solidFill>
                <a:latin typeface="Futura Bold"/>
                <a:ea typeface="Futura Bold"/>
                <a:cs typeface="Futura Bold"/>
                <a:sym typeface="Futura Bold"/>
              </a:rPr>
              <a:t>Lambamuklaha</a:t>
            </a:r>
          </a:p>
        </p:txBody>
      </p:sp>
      <p:sp>
        <p:nvSpPr>
          <p:cNvPr name="TextBox 19" id="19"/>
          <p:cNvSpPr txBox="true"/>
          <p:nvPr/>
        </p:nvSpPr>
        <p:spPr>
          <a:xfrm rot="0">
            <a:off x="6472396" y="1612081"/>
            <a:ext cx="4132296" cy="646933"/>
          </a:xfrm>
          <a:prstGeom prst="rect">
            <a:avLst/>
          </a:prstGeom>
        </p:spPr>
        <p:txBody>
          <a:bodyPr anchor="t" rtlCol="false" tIns="0" lIns="0" bIns="0" rIns="0">
            <a:spAutoFit/>
          </a:bodyPr>
          <a:lstStyle/>
          <a:p>
            <a:pPr algn="ctr">
              <a:lnSpc>
                <a:spcPts val="4759"/>
              </a:lnSpc>
            </a:pPr>
            <a:r>
              <a:rPr lang="en-US" sz="3399" b="true">
                <a:solidFill>
                  <a:srgbClr val="000000"/>
                </a:solidFill>
                <a:latin typeface="Futura Bold"/>
                <a:ea typeface="Futura Bold"/>
                <a:cs typeface="Futura Bold"/>
                <a:sym typeface="Futura Bold"/>
              </a:rPr>
              <a:t>Tshakhuma na ndilani</a:t>
            </a:r>
          </a:p>
        </p:txBody>
      </p:sp>
      <p:sp>
        <p:nvSpPr>
          <p:cNvPr name="TextBox 20" id="20"/>
          <p:cNvSpPr txBox="true"/>
          <p:nvPr/>
        </p:nvSpPr>
        <p:spPr>
          <a:xfrm rot="0">
            <a:off x="12176316" y="1612081"/>
            <a:ext cx="3119107" cy="646933"/>
          </a:xfrm>
          <a:prstGeom prst="rect">
            <a:avLst/>
          </a:prstGeom>
        </p:spPr>
        <p:txBody>
          <a:bodyPr anchor="t" rtlCol="false" tIns="0" lIns="0" bIns="0" rIns="0">
            <a:spAutoFit/>
          </a:bodyPr>
          <a:lstStyle/>
          <a:p>
            <a:pPr algn="ctr">
              <a:lnSpc>
                <a:spcPts val="4759"/>
              </a:lnSpc>
            </a:pPr>
            <a:r>
              <a:rPr lang="en-US" sz="3399" b="true">
                <a:solidFill>
                  <a:srgbClr val="000000"/>
                </a:solidFill>
                <a:latin typeface="Futura Bold"/>
                <a:ea typeface="Futura Bold"/>
                <a:cs typeface="Futura Bold"/>
                <a:sym typeface="Futura Bold"/>
              </a:rPr>
              <a:t>Thukhulathambo</a:t>
            </a:r>
          </a:p>
        </p:txBody>
      </p:sp>
      <p:sp>
        <p:nvSpPr>
          <p:cNvPr name="TextBox 21" id="21"/>
          <p:cNvSpPr txBox="true"/>
          <p:nvPr/>
        </p:nvSpPr>
        <p:spPr>
          <a:xfrm rot="0">
            <a:off x="2960758" y="4553717"/>
            <a:ext cx="9525" cy="589783"/>
          </a:xfrm>
          <a:prstGeom prst="rect">
            <a:avLst/>
          </a:prstGeom>
        </p:spPr>
        <p:txBody>
          <a:bodyPr anchor="t" rtlCol="false" tIns="0" lIns="0" bIns="0" rIns="0">
            <a:spAutoFit/>
          </a:bodyPr>
          <a:lstStyle/>
          <a:p>
            <a:pPr algn="ctr">
              <a:lnSpc>
                <a:spcPts val="4759"/>
              </a:lnSpc>
            </a:pPr>
          </a:p>
        </p:txBody>
      </p:sp>
      <p:sp>
        <p:nvSpPr>
          <p:cNvPr name="TextBox 22" id="22"/>
          <p:cNvSpPr txBox="true"/>
          <p:nvPr/>
        </p:nvSpPr>
        <p:spPr>
          <a:xfrm rot="0">
            <a:off x="973931" y="3022196"/>
            <a:ext cx="4657358" cy="5296548"/>
          </a:xfrm>
          <a:prstGeom prst="rect">
            <a:avLst/>
          </a:prstGeom>
        </p:spPr>
        <p:txBody>
          <a:bodyPr anchor="t" rtlCol="false" tIns="0" lIns="0" bIns="0" rIns="0">
            <a:spAutoFit/>
          </a:bodyPr>
          <a:lstStyle/>
          <a:p>
            <a:pPr algn="ctr">
              <a:lnSpc>
                <a:spcPts val="2824"/>
              </a:lnSpc>
              <a:spcBef>
                <a:spcPct val="0"/>
              </a:spcBef>
            </a:pPr>
            <a:r>
              <a:rPr lang="en-US" b="true" sz="2017" spc="201">
                <a:solidFill>
                  <a:srgbClr val="000000"/>
                </a:solidFill>
                <a:latin typeface="Bebas Neue Bold"/>
                <a:ea typeface="Bebas Neue Bold"/>
                <a:cs typeface="Bebas Neue Bold"/>
                <a:sym typeface="Bebas Neue Bold"/>
              </a:rPr>
              <a:t>The name is derived from a combination of the verb—lamba (“to reject”) and the noun mukalaha (“old man”). The lambamukalaha is a ňwenda worn by young women of childbearing age. When such a young woman wears this type of ňwenda, the act of wearing becomes a cultural statement or declaration that she is not willing to entertain any amorous advances from elderly men. In this way, she tacitly declares that she has taken good care of herself, and is groomed well enough only to consider a romantic liaison with suitors of a comparable age.</a:t>
            </a:r>
          </a:p>
        </p:txBody>
      </p:sp>
      <p:sp>
        <p:nvSpPr>
          <p:cNvPr name="AutoShape 23" id="23"/>
          <p:cNvSpPr/>
          <p:nvPr/>
        </p:nvSpPr>
        <p:spPr>
          <a:xfrm flipH="true">
            <a:off x="6076419" y="1659772"/>
            <a:ext cx="9525" cy="6658973"/>
          </a:xfrm>
          <a:prstGeom prst="line">
            <a:avLst/>
          </a:prstGeom>
          <a:ln cap="flat" w="38100">
            <a:solidFill>
              <a:srgbClr val="000000"/>
            </a:solidFill>
            <a:prstDash val="solid"/>
            <a:headEnd type="none" len="sm" w="sm"/>
            <a:tailEnd type="none" len="sm" w="sm"/>
          </a:ln>
        </p:spPr>
      </p:sp>
      <p:sp>
        <p:nvSpPr>
          <p:cNvPr name="AutoShape 24" id="24"/>
          <p:cNvSpPr/>
          <p:nvPr/>
        </p:nvSpPr>
        <p:spPr>
          <a:xfrm flipH="true">
            <a:off x="11477094" y="1659772"/>
            <a:ext cx="66675" cy="6658973"/>
          </a:xfrm>
          <a:prstGeom prst="line">
            <a:avLst/>
          </a:prstGeom>
          <a:ln cap="flat" w="38100">
            <a:solidFill>
              <a:srgbClr val="000000"/>
            </a:solidFill>
            <a:prstDash val="solid"/>
            <a:headEnd type="none" len="sm" w="sm"/>
            <a:tailEnd type="none" len="sm" w="sm"/>
          </a:ln>
        </p:spPr>
      </p:sp>
      <p:sp>
        <p:nvSpPr>
          <p:cNvPr name="TextBox 25" id="25"/>
          <p:cNvSpPr txBox="true"/>
          <p:nvPr/>
        </p:nvSpPr>
        <p:spPr>
          <a:xfrm rot="0">
            <a:off x="9139238" y="4810509"/>
            <a:ext cx="9525" cy="589783"/>
          </a:xfrm>
          <a:prstGeom prst="rect">
            <a:avLst/>
          </a:prstGeom>
        </p:spPr>
        <p:txBody>
          <a:bodyPr anchor="t" rtlCol="false" tIns="0" lIns="0" bIns="0" rIns="0">
            <a:spAutoFit/>
          </a:bodyPr>
          <a:lstStyle/>
          <a:p>
            <a:pPr algn="ctr">
              <a:lnSpc>
                <a:spcPts val="4759"/>
              </a:lnSpc>
            </a:pPr>
          </a:p>
        </p:txBody>
      </p:sp>
      <p:sp>
        <p:nvSpPr>
          <p:cNvPr name="TextBox 26" id="26"/>
          <p:cNvSpPr txBox="true"/>
          <p:nvPr/>
        </p:nvSpPr>
        <p:spPr>
          <a:xfrm rot="0">
            <a:off x="6309782" y="3022196"/>
            <a:ext cx="4943475" cy="5977455"/>
          </a:xfrm>
          <a:prstGeom prst="rect">
            <a:avLst/>
          </a:prstGeom>
        </p:spPr>
        <p:txBody>
          <a:bodyPr anchor="t" rtlCol="false" tIns="0" lIns="0" bIns="0" rIns="0">
            <a:spAutoFit/>
          </a:bodyPr>
          <a:lstStyle/>
          <a:p>
            <a:pPr algn="ctr">
              <a:lnSpc>
                <a:spcPts val="2827"/>
              </a:lnSpc>
              <a:spcBef>
                <a:spcPct val="0"/>
              </a:spcBef>
            </a:pPr>
            <a:r>
              <a:rPr lang="en-US" b="true" sz="2019" spc="201">
                <a:solidFill>
                  <a:srgbClr val="000000"/>
                </a:solidFill>
                <a:latin typeface="Bebas Neue Bold"/>
                <a:ea typeface="Bebas Neue Bold"/>
                <a:cs typeface="Bebas Neue Bold"/>
                <a:sym typeface="Bebas Neue Bold"/>
              </a:rPr>
              <a:t>The direct English transliteration of Tshakhuma na nḓilani is “en route to Tshakhuma and anywhere along the way to Tshakhuma.” This name suggests that while Tshakhuma is  the  ultimate  destination,  anyone  who  goes  to  any  other  place  before  the  final destination is welcome on board. Tshakhuma na nḓilani has become quotidian parlance, used by taxi-drivers as they shout out to alert potential passengers of their destination.In the context of ňwenda, a garment worn by women, the statement assumes sexual undertones, signifying the loose moral character of the wearer. Accordantly, this ňwenda is known to be the preferred attire for prostitutes.</a:t>
            </a:r>
          </a:p>
        </p:txBody>
      </p:sp>
      <p:sp>
        <p:nvSpPr>
          <p:cNvPr name="TextBox 27" id="27"/>
          <p:cNvSpPr txBox="true"/>
          <p:nvPr/>
        </p:nvSpPr>
        <p:spPr>
          <a:xfrm rot="0">
            <a:off x="11972393" y="3042471"/>
            <a:ext cx="4803526" cy="5624848"/>
          </a:xfrm>
          <a:prstGeom prst="rect">
            <a:avLst/>
          </a:prstGeom>
        </p:spPr>
        <p:txBody>
          <a:bodyPr anchor="t" rtlCol="false" tIns="0" lIns="0" bIns="0" rIns="0">
            <a:spAutoFit/>
          </a:bodyPr>
          <a:lstStyle/>
          <a:p>
            <a:pPr algn="ctr">
              <a:lnSpc>
                <a:spcPts val="2839"/>
              </a:lnSpc>
              <a:spcBef>
                <a:spcPct val="0"/>
              </a:spcBef>
            </a:pPr>
            <a:r>
              <a:rPr lang="en-US" b="true" sz="2028" spc="202">
                <a:solidFill>
                  <a:srgbClr val="000000"/>
                </a:solidFill>
                <a:latin typeface="Bebas Neue Bold"/>
                <a:ea typeface="Bebas Neue Bold"/>
                <a:cs typeface="Bebas Neue Bold"/>
                <a:sym typeface="Bebas Neue Bold"/>
              </a:rPr>
              <a:t>The word derives from the verb ṱhukhula (“to cut off”) and the noun thambo (“string or a rope”). This type of ňwenda is reputed to have been so pretty that it became the object of serious admiration by scores of young women. The admiration became an obsession to a point where those who could not get it as their own felt a deep sense of loss and became depressed. Legend has it that this led to the young women opting to attempt suicide. The ňwenda derives its nomenclature from being associated with the act of cutting off the rope by individuals who rescue the young woman from suicide.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1295947" y="106462"/>
            <a:ext cx="3754636" cy="2261498"/>
          </a:xfrm>
          <a:prstGeom prst="rect">
            <a:avLst/>
          </a:prstGeom>
        </p:spPr>
        <p:txBody>
          <a:bodyPr anchor="t" rtlCol="false" tIns="0" lIns="0" bIns="0" rIns="0">
            <a:spAutoFit/>
          </a:bodyPr>
          <a:lstStyle/>
          <a:p>
            <a:pPr algn="ctr">
              <a:lnSpc>
                <a:spcPts val="16575"/>
              </a:lnSpc>
            </a:pPr>
            <a:r>
              <a:rPr lang="en-US" sz="11839" b="true">
                <a:solidFill>
                  <a:srgbClr val="000000"/>
                </a:solidFill>
                <a:latin typeface="Futura Bold"/>
                <a:ea typeface="Futura Bold"/>
                <a:cs typeface="Futura Bold"/>
                <a:sym typeface="Futura Bold"/>
              </a:rPr>
              <a:t>Mood</a:t>
            </a:r>
          </a:p>
        </p:txBody>
      </p:sp>
      <p:sp>
        <p:nvSpPr>
          <p:cNvPr name="TextBox 3" id="3"/>
          <p:cNvSpPr txBox="true"/>
          <p:nvPr/>
        </p:nvSpPr>
        <p:spPr>
          <a:xfrm rot="0">
            <a:off x="102554" y="1618211"/>
            <a:ext cx="6141422" cy="1054202"/>
          </a:xfrm>
          <a:prstGeom prst="rect">
            <a:avLst/>
          </a:prstGeom>
        </p:spPr>
        <p:txBody>
          <a:bodyPr anchor="t" rtlCol="false" tIns="0" lIns="0" bIns="0" rIns="0">
            <a:spAutoFit/>
          </a:bodyPr>
          <a:lstStyle/>
          <a:p>
            <a:pPr algn="ctr">
              <a:lnSpc>
                <a:spcPts val="7938"/>
              </a:lnSpc>
            </a:pPr>
            <a:r>
              <a:rPr lang="en-US" sz="7938">
                <a:solidFill>
                  <a:srgbClr val="B91646"/>
                </a:solidFill>
                <a:latin typeface="Brittany"/>
                <a:ea typeface="Brittany"/>
                <a:cs typeface="Brittany"/>
                <a:sym typeface="Brittany"/>
              </a:rPr>
              <a:t>Board</a:t>
            </a:r>
          </a:p>
        </p:txBody>
      </p:sp>
      <p:sp>
        <p:nvSpPr>
          <p:cNvPr name="Freeform 4" id="4"/>
          <p:cNvSpPr/>
          <p:nvPr/>
        </p:nvSpPr>
        <p:spPr>
          <a:xfrm flipH="false" flipV="false" rot="0">
            <a:off x="807587" y="4323372"/>
            <a:ext cx="6191198" cy="4132504"/>
          </a:xfrm>
          <a:custGeom>
            <a:avLst/>
            <a:gdLst/>
            <a:ahLst/>
            <a:cxnLst/>
            <a:rect r="r" b="b" t="t" l="l"/>
            <a:pathLst>
              <a:path h="4132504" w="6191198">
                <a:moveTo>
                  <a:pt x="0" y="0"/>
                </a:moveTo>
                <a:lnTo>
                  <a:pt x="6191198" y="0"/>
                </a:lnTo>
                <a:lnTo>
                  <a:pt x="6191198" y="4132503"/>
                </a:lnTo>
                <a:lnTo>
                  <a:pt x="0" y="4132503"/>
                </a:lnTo>
                <a:lnTo>
                  <a:pt x="0" y="0"/>
                </a:lnTo>
                <a:close/>
              </a:path>
            </a:pathLst>
          </a:custGeom>
          <a:blipFill>
            <a:blip r:embed="rId2"/>
            <a:stretch>
              <a:fillRect l="0" t="0" r="0" b="0"/>
            </a:stretch>
          </a:blipFill>
        </p:spPr>
      </p:sp>
      <p:sp>
        <p:nvSpPr>
          <p:cNvPr name="Freeform 5" id="5"/>
          <p:cNvSpPr/>
          <p:nvPr/>
        </p:nvSpPr>
        <p:spPr>
          <a:xfrm flipH="false" flipV="false" rot="0">
            <a:off x="11045848" y="2109319"/>
            <a:ext cx="2056569" cy="3440115"/>
          </a:xfrm>
          <a:custGeom>
            <a:avLst/>
            <a:gdLst/>
            <a:ahLst/>
            <a:cxnLst/>
            <a:rect r="r" b="b" t="t" l="l"/>
            <a:pathLst>
              <a:path h="3440115" w="2056569">
                <a:moveTo>
                  <a:pt x="0" y="0"/>
                </a:moveTo>
                <a:lnTo>
                  <a:pt x="2056569" y="0"/>
                </a:lnTo>
                <a:lnTo>
                  <a:pt x="2056569" y="3440115"/>
                </a:lnTo>
                <a:lnTo>
                  <a:pt x="0" y="3440115"/>
                </a:lnTo>
                <a:lnTo>
                  <a:pt x="0" y="0"/>
                </a:lnTo>
                <a:close/>
              </a:path>
            </a:pathLst>
          </a:custGeom>
          <a:blipFill>
            <a:blip r:embed="rId3"/>
            <a:stretch>
              <a:fillRect l="0" t="-6310" r="0" b="0"/>
            </a:stretch>
          </a:blipFill>
        </p:spPr>
      </p:sp>
      <p:sp>
        <p:nvSpPr>
          <p:cNvPr name="Freeform 6" id="6"/>
          <p:cNvSpPr/>
          <p:nvPr/>
        </p:nvSpPr>
        <p:spPr>
          <a:xfrm flipH="false" flipV="false" rot="0">
            <a:off x="13524594" y="2069112"/>
            <a:ext cx="1923634" cy="3480322"/>
          </a:xfrm>
          <a:custGeom>
            <a:avLst/>
            <a:gdLst/>
            <a:ahLst/>
            <a:cxnLst/>
            <a:rect r="r" b="b" t="t" l="l"/>
            <a:pathLst>
              <a:path h="3480322" w="1923634">
                <a:moveTo>
                  <a:pt x="0" y="0"/>
                </a:moveTo>
                <a:lnTo>
                  <a:pt x="1923634" y="0"/>
                </a:lnTo>
                <a:lnTo>
                  <a:pt x="1923634" y="3480322"/>
                </a:lnTo>
                <a:lnTo>
                  <a:pt x="0" y="3480322"/>
                </a:lnTo>
                <a:lnTo>
                  <a:pt x="0" y="0"/>
                </a:lnTo>
                <a:close/>
              </a:path>
            </a:pathLst>
          </a:custGeom>
          <a:blipFill>
            <a:blip r:embed="rId4"/>
            <a:stretch>
              <a:fillRect l="0" t="-2751" r="-7339" b="-2751"/>
            </a:stretch>
          </a:blipFill>
        </p:spPr>
      </p:sp>
      <p:sp>
        <p:nvSpPr>
          <p:cNvPr name="Freeform 7" id="7"/>
          <p:cNvSpPr/>
          <p:nvPr/>
        </p:nvSpPr>
        <p:spPr>
          <a:xfrm flipH="false" flipV="false" rot="0">
            <a:off x="15720198" y="2069112"/>
            <a:ext cx="2047198" cy="3440115"/>
          </a:xfrm>
          <a:custGeom>
            <a:avLst/>
            <a:gdLst/>
            <a:ahLst/>
            <a:cxnLst/>
            <a:rect r="r" b="b" t="t" l="l"/>
            <a:pathLst>
              <a:path h="3440115" w="2047198">
                <a:moveTo>
                  <a:pt x="0" y="0"/>
                </a:moveTo>
                <a:lnTo>
                  <a:pt x="2047198" y="0"/>
                </a:lnTo>
                <a:lnTo>
                  <a:pt x="2047198" y="3440115"/>
                </a:lnTo>
                <a:lnTo>
                  <a:pt x="0" y="3440115"/>
                </a:lnTo>
                <a:lnTo>
                  <a:pt x="0" y="0"/>
                </a:lnTo>
                <a:close/>
              </a:path>
            </a:pathLst>
          </a:custGeom>
          <a:blipFill>
            <a:blip r:embed="rId5"/>
            <a:stretch>
              <a:fillRect l="0" t="0" r="0" b="-5794"/>
            </a:stretch>
          </a:blipFill>
        </p:spPr>
      </p:sp>
      <p:sp>
        <p:nvSpPr>
          <p:cNvPr name="Freeform 8" id="8"/>
          <p:cNvSpPr/>
          <p:nvPr/>
        </p:nvSpPr>
        <p:spPr>
          <a:xfrm flipH="false" flipV="false" rot="0">
            <a:off x="5800230" y="1203202"/>
            <a:ext cx="2605553" cy="2938421"/>
          </a:xfrm>
          <a:custGeom>
            <a:avLst/>
            <a:gdLst/>
            <a:ahLst/>
            <a:cxnLst/>
            <a:rect r="r" b="b" t="t" l="l"/>
            <a:pathLst>
              <a:path h="2938421" w="2605553">
                <a:moveTo>
                  <a:pt x="0" y="0"/>
                </a:moveTo>
                <a:lnTo>
                  <a:pt x="2605553" y="0"/>
                </a:lnTo>
                <a:lnTo>
                  <a:pt x="2605553" y="2938421"/>
                </a:lnTo>
                <a:lnTo>
                  <a:pt x="0" y="2938421"/>
                </a:lnTo>
                <a:lnTo>
                  <a:pt x="0" y="0"/>
                </a:lnTo>
                <a:close/>
              </a:path>
            </a:pathLst>
          </a:custGeom>
          <a:blipFill>
            <a:blip r:embed="rId6"/>
            <a:stretch>
              <a:fillRect l="0" t="0" r="0" b="0"/>
            </a:stretch>
          </a:blipFill>
        </p:spPr>
      </p:sp>
      <p:sp>
        <p:nvSpPr>
          <p:cNvPr name="Freeform 9" id="9"/>
          <p:cNvSpPr/>
          <p:nvPr/>
        </p:nvSpPr>
        <p:spPr>
          <a:xfrm flipH="false" flipV="false" rot="0">
            <a:off x="11190886" y="5739934"/>
            <a:ext cx="5552911" cy="3693089"/>
          </a:xfrm>
          <a:custGeom>
            <a:avLst/>
            <a:gdLst/>
            <a:ahLst/>
            <a:cxnLst/>
            <a:rect r="r" b="b" t="t" l="l"/>
            <a:pathLst>
              <a:path h="3693089" w="5552911">
                <a:moveTo>
                  <a:pt x="0" y="0"/>
                </a:moveTo>
                <a:lnTo>
                  <a:pt x="5552911" y="0"/>
                </a:lnTo>
                <a:lnTo>
                  <a:pt x="5552911" y="3693089"/>
                </a:lnTo>
                <a:lnTo>
                  <a:pt x="0" y="3693089"/>
                </a:lnTo>
                <a:lnTo>
                  <a:pt x="0" y="0"/>
                </a:lnTo>
                <a:close/>
              </a:path>
            </a:pathLst>
          </a:custGeom>
          <a:blipFill>
            <a:blip r:embed="rId7"/>
            <a:stretch>
              <a:fillRect l="-2826" t="0" r="-2826" b="0"/>
            </a:stretch>
          </a:blipFill>
        </p:spPr>
      </p:sp>
      <p:sp>
        <p:nvSpPr>
          <p:cNvPr name="Freeform 10" id="10"/>
          <p:cNvSpPr/>
          <p:nvPr/>
        </p:nvSpPr>
        <p:spPr>
          <a:xfrm flipH="false" flipV="false" rot="0">
            <a:off x="8465928" y="2367960"/>
            <a:ext cx="2519775" cy="1679850"/>
          </a:xfrm>
          <a:custGeom>
            <a:avLst/>
            <a:gdLst/>
            <a:ahLst/>
            <a:cxnLst/>
            <a:rect r="r" b="b" t="t" l="l"/>
            <a:pathLst>
              <a:path h="1679850" w="2519775">
                <a:moveTo>
                  <a:pt x="0" y="0"/>
                </a:moveTo>
                <a:lnTo>
                  <a:pt x="2519775" y="0"/>
                </a:lnTo>
                <a:lnTo>
                  <a:pt x="2519775" y="1679850"/>
                </a:lnTo>
                <a:lnTo>
                  <a:pt x="0" y="1679850"/>
                </a:lnTo>
                <a:lnTo>
                  <a:pt x="0" y="0"/>
                </a:lnTo>
                <a:close/>
              </a:path>
            </a:pathLst>
          </a:custGeom>
          <a:blipFill>
            <a:blip r:embed="rId8"/>
            <a:stretch>
              <a:fillRect l="0" t="0" r="0" b="0"/>
            </a:stretch>
          </a:blipFill>
        </p:spPr>
      </p:sp>
      <p:sp>
        <p:nvSpPr>
          <p:cNvPr name="Freeform 11" id="11"/>
          <p:cNvSpPr/>
          <p:nvPr/>
        </p:nvSpPr>
        <p:spPr>
          <a:xfrm flipH="false" flipV="false" rot="0">
            <a:off x="7136920" y="4928156"/>
            <a:ext cx="3770794" cy="4330144"/>
          </a:xfrm>
          <a:custGeom>
            <a:avLst/>
            <a:gdLst/>
            <a:ahLst/>
            <a:cxnLst/>
            <a:rect r="r" b="b" t="t" l="l"/>
            <a:pathLst>
              <a:path h="4330144" w="3770794">
                <a:moveTo>
                  <a:pt x="0" y="0"/>
                </a:moveTo>
                <a:lnTo>
                  <a:pt x="3770794" y="0"/>
                </a:lnTo>
                <a:lnTo>
                  <a:pt x="3770794" y="4330144"/>
                </a:lnTo>
                <a:lnTo>
                  <a:pt x="0" y="4330144"/>
                </a:lnTo>
                <a:lnTo>
                  <a:pt x="0" y="0"/>
                </a:lnTo>
                <a:close/>
              </a:path>
            </a:pathLst>
          </a:custGeom>
          <a:blipFill>
            <a:blip r:embed="rId9"/>
            <a:stretch>
              <a:fillRect l="-7416" t="0" r="-7416"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28575" y="244976"/>
            <a:ext cx="3186112" cy="1312589"/>
            <a:chOff x="0" y="0"/>
            <a:chExt cx="839141" cy="345702"/>
          </a:xfrm>
        </p:grpSpPr>
        <p:sp>
          <p:nvSpPr>
            <p:cNvPr name="Freeform 3" id="3"/>
            <p:cNvSpPr/>
            <p:nvPr/>
          </p:nvSpPr>
          <p:spPr>
            <a:xfrm flipH="false" flipV="false" rot="0">
              <a:off x="0" y="0"/>
              <a:ext cx="839141" cy="345702"/>
            </a:xfrm>
            <a:custGeom>
              <a:avLst/>
              <a:gdLst/>
              <a:ahLst/>
              <a:cxnLst/>
              <a:rect r="r" b="b" t="t" l="l"/>
              <a:pathLst>
                <a:path h="345702" w="839141">
                  <a:moveTo>
                    <a:pt x="635941" y="0"/>
                  </a:moveTo>
                  <a:lnTo>
                    <a:pt x="0" y="0"/>
                  </a:lnTo>
                  <a:lnTo>
                    <a:pt x="0" y="345702"/>
                  </a:lnTo>
                  <a:lnTo>
                    <a:pt x="635941" y="345702"/>
                  </a:lnTo>
                  <a:lnTo>
                    <a:pt x="839141" y="172851"/>
                  </a:lnTo>
                  <a:lnTo>
                    <a:pt x="635941" y="0"/>
                  </a:lnTo>
                  <a:close/>
                </a:path>
              </a:pathLst>
            </a:custGeom>
            <a:solidFill>
              <a:srgbClr val="105652"/>
            </a:solidFill>
          </p:spPr>
        </p:sp>
        <p:sp>
          <p:nvSpPr>
            <p:cNvPr name="TextBox 4" id="4"/>
            <p:cNvSpPr txBox="true"/>
            <p:nvPr/>
          </p:nvSpPr>
          <p:spPr>
            <a:xfrm>
              <a:off x="0" y="-123825"/>
              <a:ext cx="724841" cy="469527"/>
            </a:xfrm>
            <a:prstGeom prst="rect">
              <a:avLst/>
            </a:prstGeom>
          </p:spPr>
          <p:txBody>
            <a:bodyPr anchor="ctr" rtlCol="false" tIns="50800" lIns="50800" bIns="50800" rIns="50800"/>
            <a:lstStyle/>
            <a:p>
              <a:pPr algn="ctr">
                <a:lnSpc>
                  <a:spcPts val="4479"/>
                </a:lnSpc>
              </a:pPr>
              <a:r>
                <a:rPr lang="en-US" sz="3199">
                  <a:solidFill>
                    <a:srgbClr val="FFFFFF"/>
                  </a:solidFill>
                  <a:latin typeface="Futura"/>
                  <a:ea typeface="Futura"/>
                  <a:cs typeface="Futura"/>
                  <a:sym typeface="Futura"/>
                </a:rPr>
                <a:t>Design</a:t>
              </a:r>
            </a:p>
            <a:p>
              <a:pPr algn="ctr">
                <a:lnSpc>
                  <a:spcPts val="4479"/>
                </a:lnSpc>
              </a:pPr>
              <a:r>
                <a:rPr lang="en-US" sz="3199">
                  <a:solidFill>
                    <a:srgbClr val="FFFFFF"/>
                  </a:solidFill>
                  <a:latin typeface="Futura"/>
                  <a:ea typeface="Futura"/>
                  <a:cs typeface="Futura"/>
                  <a:sym typeface="Futura"/>
                </a:rPr>
                <a:t>process</a:t>
              </a:r>
            </a:p>
          </p:txBody>
        </p:sp>
      </p:grpSp>
      <p:grpSp>
        <p:nvGrpSpPr>
          <p:cNvPr name="Group 5" id="5"/>
          <p:cNvGrpSpPr/>
          <p:nvPr/>
        </p:nvGrpSpPr>
        <p:grpSpPr>
          <a:xfrm rot="0">
            <a:off x="9252437" y="3769781"/>
            <a:ext cx="5469531" cy="4252280"/>
            <a:chOff x="0" y="0"/>
            <a:chExt cx="6568383" cy="5106581"/>
          </a:xfrm>
        </p:grpSpPr>
        <p:sp>
          <p:nvSpPr>
            <p:cNvPr name="Freeform 6" id="6"/>
            <p:cNvSpPr/>
            <p:nvPr/>
          </p:nvSpPr>
          <p:spPr>
            <a:xfrm flipH="false" flipV="false" rot="0">
              <a:off x="31750" y="31750"/>
              <a:ext cx="6504883" cy="5043081"/>
            </a:xfrm>
            <a:custGeom>
              <a:avLst/>
              <a:gdLst/>
              <a:ahLst/>
              <a:cxnLst/>
              <a:rect r="r" b="b" t="t" l="l"/>
              <a:pathLst>
                <a:path h="5043081" w="6504883">
                  <a:moveTo>
                    <a:pt x="6412173" y="5043081"/>
                  </a:moveTo>
                  <a:lnTo>
                    <a:pt x="92710" y="5043081"/>
                  </a:lnTo>
                  <a:cubicBezTo>
                    <a:pt x="41910" y="5043081"/>
                    <a:pt x="0" y="5001171"/>
                    <a:pt x="0" y="4950371"/>
                  </a:cubicBezTo>
                  <a:lnTo>
                    <a:pt x="0" y="92710"/>
                  </a:lnTo>
                  <a:cubicBezTo>
                    <a:pt x="0" y="41910"/>
                    <a:pt x="41910" y="0"/>
                    <a:pt x="92710" y="0"/>
                  </a:cubicBezTo>
                  <a:lnTo>
                    <a:pt x="6410902" y="0"/>
                  </a:lnTo>
                  <a:cubicBezTo>
                    <a:pt x="6461702" y="0"/>
                    <a:pt x="6503612" y="41910"/>
                    <a:pt x="6503612" y="92710"/>
                  </a:cubicBezTo>
                  <a:lnTo>
                    <a:pt x="6503612" y="4949101"/>
                  </a:lnTo>
                  <a:cubicBezTo>
                    <a:pt x="6504883" y="5001171"/>
                    <a:pt x="6462973" y="5043081"/>
                    <a:pt x="6412173" y="5043081"/>
                  </a:cubicBezTo>
                  <a:close/>
                </a:path>
              </a:pathLst>
            </a:custGeom>
            <a:solidFill>
              <a:srgbClr val="DFD8CA"/>
            </a:solidFill>
          </p:spPr>
        </p:sp>
        <p:sp>
          <p:nvSpPr>
            <p:cNvPr name="Freeform 7" id="7"/>
            <p:cNvSpPr/>
            <p:nvPr/>
          </p:nvSpPr>
          <p:spPr>
            <a:xfrm flipH="false" flipV="false" rot="0">
              <a:off x="0" y="0"/>
              <a:ext cx="6568383" cy="5106581"/>
            </a:xfrm>
            <a:custGeom>
              <a:avLst/>
              <a:gdLst/>
              <a:ahLst/>
              <a:cxnLst/>
              <a:rect r="r" b="b" t="t" l="l"/>
              <a:pathLst>
                <a:path h="5106581" w="6568383">
                  <a:moveTo>
                    <a:pt x="6443923" y="59690"/>
                  </a:moveTo>
                  <a:cubicBezTo>
                    <a:pt x="6479482" y="59690"/>
                    <a:pt x="6508693" y="88900"/>
                    <a:pt x="6508693" y="124460"/>
                  </a:cubicBezTo>
                  <a:lnTo>
                    <a:pt x="6508693" y="4982121"/>
                  </a:lnTo>
                  <a:cubicBezTo>
                    <a:pt x="6508693" y="5017681"/>
                    <a:pt x="6479482" y="5046891"/>
                    <a:pt x="6443923" y="5046891"/>
                  </a:cubicBezTo>
                  <a:lnTo>
                    <a:pt x="124460" y="5046891"/>
                  </a:lnTo>
                  <a:cubicBezTo>
                    <a:pt x="88900" y="5046891"/>
                    <a:pt x="59690" y="5017681"/>
                    <a:pt x="59690" y="4982121"/>
                  </a:cubicBezTo>
                  <a:lnTo>
                    <a:pt x="59690" y="124460"/>
                  </a:lnTo>
                  <a:cubicBezTo>
                    <a:pt x="59690" y="88900"/>
                    <a:pt x="88900" y="59690"/>
                    <a:pt x="124460" y="59690"/>
                  </a:cubicBezTo>
                  <a:lnTo>
                    <a:pt x="6443923" y="59690"/>
                  </a:lnTo>
                  <a:moveTo>
                    <a:pt x="6443923" y="0"/>
                  </a:moveTo>
                  <a:lnTo>
                    <a:pt x="124460" y="0"/>
                  </a:lnTo>
                  <a:cubicBezTo>
                    <a:pt x="55880" y="0"/>
                    <a:pt x="0" y="55880"/>
                    <a:pt x="0" y="124460"/>
                  </a:cubicBezTo>
                  <a:lnTo>
                    <a:pt x="0" y="4982121"/>
                  </a:lnTo>
                  <a:cubicBezTo>
                    <a:pt x="0" y="5050701"/>
                    <a:pt x="55880" y="5106581"/>
                    <a:pt x="124460" y="5106581"/>
                  </a:cubicBezTo>
                  <a:lnTo>
                    <a:pt x="6443923" y="5106581"/>
                  </a:lnTo>
                  <a:cubicBezTo>
                    <a:pt x="6512502" y="5106581"/>
                    <a:pt x="6568383" y="5050701"/>
                    <a:pt x="6568383" y="4982121"/>
                  </a:cubicBezTo>
                  <a:lnTo>
                    <a:pt x="6568383" y="124460"/>
                  </a:lnTo>
                  <a:cubicBezTo>
                    <a:pt x="6568383" y="55880"/>
                    <a:pt x="6512502" y="0"/>
                    <a:pt x="6443923" y="0"/>
                  </a:cubicBezTo>
                  <a:close/>
                </a:path>
              </a:pathLst>
            </a:custGeom>
            <a:solidFill>
              <a:srgbClr val="000000"/>
            </a:solidFill>
          </p:spPr>
        </p:sp>
      </p:grpSp>
      <p:sp>
        <p:nvSpPr>
          <p:cNvPr name="TextBox 8" id="8"/>
          <p:cNvSpPr txBox="true"/>
          <p:nvPr/>
        </p:nvSpPr>
        <p:spPr>
          <a:xfrm rot="0">
            <a:off x="3157538" y="1414990"/>
            <a:ext cx="6951695" cy="2079869"/>
          </a:xfrm>
          <a:prstGeom prst="rect">
            <a:avLst/>
          </a:prstGeom>
        </p:spPr>
        <p:txBody>
          <a:bodyPr anchor="t" rtlCol="false" tIns="0" lIns="0" bIns="0" rIns="0">
            <a:spAutoFit/>
          </a:bodyPr>
          <a:lstStyle/>
          <a:p>
            <a:pPr algn="l">
              <a:lnSpc>
                <a:spcPts val="15477"/>
              </a:lnSpc>
            </a:pPr>
            <a:r>
              <a:rPr lang="en-US" b="true" sz="15477">
                <a:solidFill>
                  <a:srgbClr val="000000"/>
                </a:solidFill>
                <a:latin typeface="Bebas Neue Bold"/>
                <a:ea typeface="Bebas Neue Bold"/>
                <a:cs typeface="Bebas Neue Bold"/>
                <a:sym typeface="Bebas Neue Bold"/>
              </a:rPr>
              <a:t>CONCEPT</a:t>
            </a:r>
          </a:p>
        </p:txBody>
      </p:sp>
      <p:sp>
        <p:nvSpPr>
          <p:cNvPr name="Freeform 9" id="9"/>
          <p:cNvSpPr/>
          <p:nvPr/>
        </p:nvSpPr>
        <p:spPr>
          <a:xfrm flipH="false" flipV="false" rot="5400000">
            <a:off x="10205227" y="3516134"/>
            <a:ext cx="3563950" cy="4599554"/>
          </a:xfrm>
          <a:custGeom>
            <a:avLst/>
            <a:gdLst/>
            <a:ahLst/>
            <a:cxnLst/>
            <a:rect r="r" b="b" t="t" l="l"/>
            <a:pathLst>
              <a:path h="4599554" w="3563950">
                <a:moveTo>
                  <a:pt x="0" y="0"/>
                </a:moveTo>
                <a:lnTo>
                  <a:pt x="3563950" y="0"/>
                </a:lnTo>
                <a:lnTo>
                  <a:pt x="3563950" y="4599553"/>
                </a:lnTo>
                <a:lnTo>
                  <a:pt x="0" y="4599553"/>
                </a:lnTo>
                <a:lnTo>
                  <a:pt x="0" y="0"/>
                </a:lnTo>
                <a:close/>
              </a:path>
            </a:pathLst>
          </a:custGeom>
          <a:blipFill>
            <a:blip r:embed="rId2"/>
            <a:stretch>
              <a:fillRect l="-43209" t="-1692" r="-34692" b="-1692"/>
            </a:stretch>
          </a:blipFill>
        </p:spPr>
      </p:sp>
      <p:sp>
        <p:nvSpPr>
          <p:cNvPr name="Freeform 10" id="10"/>
          <p:cNvSpPr/>
          <p:nvPr/>
        </p:nvSpPr>
        <p:spPr>
          <a:xfrm flipH="false" flipV="false" rot="0">
            <a:off x="15473519" y="1886150"/>
            <a:ext cx="4236602" cy="4114800"/>
          </a:xfrm>
          <a:custGeom>
            <a:avLst/>
            <a:gdLst/>
            <a:ahLst/>
            <a:cxnLst/>
            <a:rect r="r" b="b" t="t" l="l"/>
            <a:pathLst>
              <a:path h="4114800" w="4236602">
                <a:moveTo>
                  <a:pt x="0" y="0"/>
                </a:moveTo>
                <a:lnTo>
                  <a:pt x="4236602" y="0"/>
                </a:lnTo>
                <a:lnTo>
                  <a:pt x="42366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650219">
            <a:off x="4593773" y="319293"/>
            <a:ext cx="5202031" cy="1360487"/>
          </a:xfrm>
          <a:prstGeom prst="rect">
            <a:avLst/>
          </a:prstGeom>
        </p:spPr>
        <p:txBody>
          <a:bodyPr anchor="t" rtlCol="false" tIns="0" lIns="0" bIns="0" rIns="0">
            <a:spAutoFit/>
          </a:bodyPr>
          <a:lstStyle/>
          <a:p>
            <a:pPr algn="l">
              <a:lnSpc>
                <a:spcPts val="10281"/>
              </a:lnSpc>
            </a:pPr>
            <a:r>
              <a:rPr lang="en-US" sz="10281">
                <a:solidFill>
                  <a:srgbClr val="B91646"/>
                </a:solidFill>
                <a:latin typeface="Brittany"/>
                <a:ea typeface="Brittany"/>
                <a:cs typeface="Brittany"/>
                <a:sym typeface="Brittany"/>
              </a:rPr>
              <a:t>Design</a:t>
            </a:r>
          </a:p>
        </p:txBody>
      </p:sp>
      <p:grpSp>
        <p:nvGrpSpPr>
          <p:cNvPr name="Group 12" id="12"/>
          <p:cNvGrpSpPr/>
          <p:nvPr/>
        </p:nvGrpSpPr>
        <p:grpSpPr>
          <a:xfrm rot="0">
            <a:off x="1683437" y="3769781"/>
            <a:ext cx="6218491" cy="4252280"/>
            <a:chOff x="0" y="0"/>
            <a:chExt cx="8200570" cy="5607650"/>
          </a:xfrm>
        </p:grpSpPr>
        <p:sp>
          <p:nvSpPr>
            <p:cNvPr name="Freeform 13" id="13"/>
            <p:cNvSpPr/>
            <p:nvPr/>
          </p:nvSpPr>
          <p:spPr>
            <a:xfrm flipH="false" flipV="false" rot="0">
              <a:off x="31750" y="31750"/>
              <a:ext cx="8137071" cy="5544150"/>
            </a:xfrm>
            <a:custGeom>
              <a:avLst/>
              <a:gdLst/>
              <a:ahLst/>
              <a:cxnLst/>
              <a:rect r="r" b="b" t="t" l="l"/>
              <a:pathLst>
                <a:path h="5544150" w="8137071">
                  <a:moveTo>
                    <a:pt x="8044360" y="5544150"/>
                  </a:moveTo>
                  <a:lnTo>
                    <a:pt x="92710" y="5544150"/>
                  </a:lnTo>
                  <a:cubicBezTo>
                    <a:pt x="41910" y="5544150"/>
                    <a:pt x="0" y="5502240"/>
                    <a:pt x="0" y="5451440"/>
                  </a:cubicBezTo>
                  <a:lnTo>
                    <a:pt x="0" y="92710"/>
                  </a:lnTo>
                  <a:cubicBezTo>
                    <a:pt x="0" y="41910"/>
                    <a:pt x="41910" y="0"/>
                    <a:pt x="92710" y="0"/>
                  </a:cubicBezTo>
                  <a:lnTo>
                    <a:pt x="8043090" y="0"/>
                  </a:lnTo>
                  <a:cubicBezTo>
                    <a:pt x="8093890" y="0"/>
                    <a:pt x="8135800" y="41910"/>
                    <a:pt x="8135800" y="92710"/>
                  </a:cubicBezTo>
                  <a:lnTo>
                    <a:pt x="8135800" y="5450170"/>
                  </a:lnTo>
                  <a:cubicBezTo>
                    <a:pt x="8137071" y="5502240"/>
                    <a:pt x="8095160" y="5544150"/>
                    <a:pt x="8044360" y="5544150"/>
                  </a:cubicBezTo>
                  <a:close/>
                </a:path>
              </a:pathLst>
            </a:custGeom>
            <a:solidFill>
              <a:srgbClr val="DFD8CA"/>
            </a:solidFill>
          </p:spPr>
        </p:sp>
        <p:sp>
          <p:nvSpPr>
            <p:cNvPr name="Freeform 14" id="14"/>
            <p:cNvSpPr/>
            <p:nvPr/>
          </p:nvSpPr>
          <p:spPr>
            <a:xfrm flipH="false" flipV="false" rot="0">
              <a:off x="0" y="0"/>
              <a:ext cx="8200571" cy="5607650"/>
            </a:xfrm>
            <a:custGeom>
              <a:avLst/>
              <a:gdLst/>
              <a:ahLst/>
              <a:cxnLst/>
              <a:rect r="r" b="b" t="t" l="l"/>
              <a:pathLst>
                <a:path h="5607650" w="8200571">
                  <a:moveTo>
                    <a:pt x="8076110" y="59690"/>
                  </a:moveTo>
                  <a:cubicBezTo>
                    <a:pt x="8111671" y="59690"/>
                    <a:pt x="8140881" y="88900"/>
                    <a:pt x="8140881" y="124460"/>
                  </a:cubicBezTo>
                  <a:lnTo>
                    <a:pt x="8140881" y="5483191"/>
                  </a:lnTo>
                  <a:cubicBezTo>
                    <a:pt x="8140881" y="5518750"/>
                    <a:pt x="8111671" y="5547960"/>
                    <a:pt x="8076110" y="5547960"/>
                  </a:cubicBezTo>
                  <a:lnTo>
                    <a:pt x="124460" y="5547960"/>
                  </a:lnTo>
                  <a:cubicBezTo>
                    <a:pt x="88900" y="5547960"/>
                    <a:pt x="59690" y="5518750"/>
                    <a:pt x="59690" y="5483191"/>
                  </a:cubicBezTo>
                  <a:lnTo>
                    <a:pt x="59690" y="124460"/>
                  </a:lnTo>
                  <a:cubicBezTo>
                    <a:pt x="59690" y="88900"/>
                    <a:pt x="88900" y="59690"/>
                    <a:pt x="124460" y="59690"/>
                  </a:cubicBezTo>
                  <a:lnTo>
                    <a:pt x="8076111" y="59690"/>
                  </a:lnTo>
                  <a:moveTo>
                    <a:pt x="8076111" y="0"/>
                  </a:moveTo>
                  <a:lnTo>
                    <a:pt x="124460" y="0"/>
                  </a:lnTo>
                  <a:cubicBezTo>
                    <a:pt x="55880" y="0"/>
                    <a:pt x="0" y="55880"/>
                    <a:pt x="0" y="124460"/>
                  </a:cubicBezTo>
                  <a:lnTo>
                    <a:pt x="0" y="5483191"/>
                  </a:lnTo>
                  <a:cubicBezTo>
                    <a:pt x="0" y="5551770"/>
                    <a:pt x="55880" y="5607650"/>
                    <a:pt x="124460" y="5607650"/>
                  </a:cubicBezTo>
                  <a:lnTo>
                    <a:pt x="8076111" y="5607650"/>
                  </a:lnTo>
                  <a:cubicBezTo>
                    <a:pt x="8144690" y="5607650"/>
                    <a:pt x="8200571" y="5551770"/>
                    <a:pt x="8200571" y="5483191"/>
                  </a:cubicBezTo>
                  <a:lnTo>
                    <a:pt x="8200571" y="124460"/>
                  </a:lnTo>
                  <a:cubicBezTo>
                    <a:pt x="8200571" y="55880"/>
                    <a:pt x="8144690" y="0"/>
                    <a:pt x="8076111" y="0"/>
                  </a:cubicBezTo>
                  <a:close/>
                </a:path>
              </a:pathLst>
            </a:custGeom>
            <a:solidFill>
              <a:srgbClr val="000000"/>
            </a:solidFill>
          </p:spPr>
        </p:sp>
      </p:grpSp>
      <p:sp>
        <p:nvSpPr>
          <p:cNvPr name="Freeform 15" id="15"/>
          <p:cNvSpPr/>
          <p:nvPr/>
        </p:nvSpPr>
        <p:spPr>
          <a:xfrm flipH="false" flipV="false" rot="0">
            <a:off x="1884531" y="3927785"/>
            <a:ext cx="5788796" cy="3928346"/>
          </a:xfrm>
          <a:custGeom>
            <a:avLst/>
            <a:gdLst/>
            <a:ahLst/>
            <a:cxnLst/>
            <a:rect r="r" b="b" t="t" l="l"/>
            <a:pathLst>
              <a:path h="3928346" w="5788796">
                <a:moveTo>
                  <a:pt x="0" y="0"/>
                </a:moveTo>
                <a:lnTo>
                  <a:pt x="5788797" y="0"/>
                </a:lnTo>
                <a:lnTo>
                  <a:pt x="5788797" y="3928346"/>
                </a:lnTo>
                <a:lnTo>
                  <a:pt x="0" y="3928346"/>
                </a:lnTo>
                <a:lnTo>
                  <a:pt x="0" y="0"/>
                </a:lnTo>
                <a:close/>
              </a:path>
            </a:pathLst>
          </a:custGeom>
          <a:blipFill>
            <a:blip r:embed="rId5"/>
            <a:stretch>
              <a:fillRect l="0" t="-6508" r="-2259" b="-650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3779624" y="2462392"/>
            <a:ext cx="4762093" cy="6795908"/>
          </a:xfrm>
          <a:custGeom>
            <a:avLst/>
            <a:gdLst/>
            <a:ahLst/>
            <a:cxnLst/>
            <a:rect r="r" b="b" t="t" l="l"/>
            <a:pathLst>
              <a:path h="6795908" w="4762093">
                <a:moveTo>
                  <a:pt x="0" y="0"/>
                </a:moveTo>
                <a:lnTo>
                  <a:pt x="4762093" y="0"/>
                </a:lnTo>
                <a:lnTo>
                  <a:pt x="4762093" y="6795908"/>
                </a:lnTo>
                <a:lnTo>
                  <a:pt x="0" y="6795908"/>
                </a:lnTo>
                <a:lnTo>
                  <a:pt x="0" y="0"/>
                </a:lnTo>
                <a:close/>
              </a:path>
            </a:pathLst>
          </a:custGeom>
          <a:blipFill>
            <a:blip r:embed="rId2"/>
            <a:stretch>
              <a:fillRect l="-5374" t="-1930" r="0" b="-3135"/>
            </a:stretch>
          </a:blipFill>
        </p:spPr>
      </p:sp>
      <p:sp>
        <p:nvSpPr>
          <p:cNvPr name="Freeform 3" id="3"/>
          <p:cNvSpPr/>
          <p:nvPr/>
        </p:nvSpPr>
        <p:spPr>
          <a:xfrm flipH="false" flipV="false" rot="0">
            <a:off x="9519840" y="4265136"/>
            <a:ext cx="3798351" cy="4885164"/>
          </a:xfrm>
          <a:custGeom>
            <a:avLst/>
            <a:gdLst/>
            <a:ahLst/>
            <a:cxnLst/>
            <a:rect r="r" b="b" t="t" l="l"/>
            <a:pathLst>
              <a:path h="4885164" w="3798351">
                <a:moveTo>
                  <a:pt x="0" y="0"/>
                </a:moveTo>
                <a:lnTo>
                  <a:pt x="3798351" y="0"/>
                </a:lnTo>
                <a:lnTo>
                  <a:pt x="3798351" y="4885165"/>
                </a:lnTo>
                <a:lnTo>
                  <a:pt x="0" y="4885165"/>
                </a:lnTo>
                <a:lnTo>
                  <a:pt x="0" y="0"/>
                </a:lnTo>
                <a:close/>
              </a:path>
            </a:pathLst>
          </a:custGeom>
          <a:blipFill>
            <a:blip r:embed="rId3"/>
            <a:stretch>
              <a:fillRect l="-4931" t="-2164" r="-40867" b="0"/>
            </a:stretch>
          </a:blipFill>
        </p:spPr>
      </p:sp>
      <p:sp>
        <p:nvSpPr>
          <p:cNvPr name="TextBox 4" id="4"/>
          <p:cNvSpPr txBox="true"/>
          <p:nvPr/>
        </p:nvSpPr>
        <p:spPr>
          <a:xfrm rot="0">
            <a:off x="5615734" y="103180"/>
            <a:ext cx="6574453" cy="1869916"/>
          </a:xfrm>
          <a:prstGeom prst="rect">
            <a:avLst/>
          </a:prstGeom>
        </p:spPr>
        <p:txBody>
          <a:bodyPr anchor="t" rtlCol="false" tIns="0" lIns="0" bIns="0" rIns="0">
            <a:spAutoFit/>
          </a:bodyPr>
          <a:lstStyle/>
          <a:p>
            <a:pPr algn="ctr">
              <a:lnSpc>
                <a:spcPts val="13776"/>
              </a:lnSpc>
            </a:pPr>
            <a:r>
              <a:rPr lang="en-US" b="true" sz="9840" u="sng">
                <a:solidFill>
                  <a:srgbClr val="000000"/>
                </a:solidFill>
                <a:latin typeface="Futura Bold"/>
                <a:ea typeface="Futura Bold"/>
                <a:cs typeface="Futura Bold"/>
                <a:sym typeface="Futura Bold"/>
              </a:rPr>
              <a:t>Final Design</a:t>
            </a:r>
          </a:p>
        </p:txBody>
      </p:sp>
      <p:sp>
        <p:nvSpPr>
          <p:cNvPr name="TextBox 5" id="5"/>
          <p:cNvSpPr txBox="true"/>
          <p:nvPr/>
        </p:nvSpPr>
        <p:spPr>
          <a:xfrm rot="0">
            <a:off x="4893248" y="646105"/>
            <a:ext cx="7296938" cy="1262176"/>
          </a:xfrm>
          <a:prstGeom prst="rect">
            <a:avLst/>
          </a:prstGeom>
        </p:spPr>
        <p:txBody>
          <a:bodyPr anchor="t" rtlCol="false" tIns="0" lIns="0" bIns="0" rIns="0">
            <a:spAutoFit/>
          </a:bodyPr>
          <a:lstStyle/>
          <a:p>
            <a:pPr algn="ctr">
              <a:lnSpc>
                <a:spcPts val="9432"/>
              </a:lnSpc>
            </a:pPr>
            <a:r>
              <a:rPr lang="en-US" sz="9432">
                <a:solidFill>
                  <a:srgbClr val="B91646"/>
                </a:solidFill>
                <a:latin typeface="Brittany"/>
                <a:ea typeface="Brittany"/>
                <a:cs typeface="Brittany"/>
                <a:sym typeface="Brittany"/>
              </a:rPr>
              <a:t>font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DAFv_ULnu1k</dc:identifier>
  <dcterms:modified xsi:type="dcterms:W3CDTF">2011-08-01T06:04:30Z</dcterms:modified>
  <cp:revision>1</cp:revision>
  <dc:title>portfolio</dc:title>
</cp:coreProperties>
</file>